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39"/>
  </p:notesMasterIdLst>
  <p:sldIdLst>
    <p:sldId id="256" r:id="rId3"/>
    <p:sldId id="257" r:id="rId4"/>
    <p:sldId id="260" r:id="rId5"/>
    <p:sldId id="322" r:id="rId6"/>
    <p:sldId id="304" r:id="rId7"/>
    <p:sldId id="305" r:id="rId8"/>
    <p:sldId id="306" r:id="rId9"/>
    <p:sldId id="307" r:id="rId10"/>
    <p:sldId id="315" r:id="rId11"/>
    <p:sldId id="316" r:id="rId12"/>
    <p:sldId id="317" r:id="rId13"/>
    <p:sldId id="319" r:id="rId14"/>
    <p:sldId id="310" r:id="rId15"/>
    <p:sldId id="308" r:id="rId16"/>
    <p:sldId id="309" r:id="rId17"/>
    <p:sldId id="311" r:id="rId18"/>
    <p:sldId id="312" r:id="rId19"/>
    <p:sldId id="313" r:id="rId20"/>
    <p:sldId id="321" r:id="rId21"/>
    <p:sldId id="320" r:id="rId22"/>
    <p:sldId id="314" r:id="rId23"/>
    <p:sldId id="323" r:id="rId24"/>
    <p:sldId id="324" r:id="rId25"/>
    <p:sldId id="326" r:id="rId26"/>
    <p:sldId id="328" r:id="rId27"/>
    <p:sldId id="333" r:id="rId28"/>
    <p:sldId id="327" r:id="rId29"/>
    <p:sldId id="329" r:id="rId30"/>
    <p:sldId id="330" r:id="rId31"/>
    <p:sldId id="331" r:id="rId32"/>
    <p:sldId id="332" r:id="rId33"/>
    <p:sldId id="325" r:id="rId34"/>
    <p:sldId id="294" r:id="rId35"/>
    <p:sldId id="295" r:id="rId36"/>
    <p:sldId id="296" r:id="rId37"/>
    <p:sldId id="297" r:id="rId38"/>
  </p:sldIdLst>
  <p:sldSz cx="9144000" cy="5143500" type="screen16x9"/>
  <p:notesSz cx="6858000" cy="9144000"/>
  <p:embeddedFontLst>
    <p:embeddedFont>
      <p:font typeface="Calibri" panose="020F0502020204030204" pitchFamily="34" charset="0"/>
      <p:regular r:id="rId40"/>
      <p:bold r:id="rId41"/>
      <p:italic r:id="rId42"/>
      <p:boldItalic r:id="rId43"/>
    </p:embeddedFont>
    <p:embeddedFont>
      <p:font typeface="Exo 2" panose="020B0604020202020204" charset="0"/>
      <p:regular r:id="rId44"/>
      <p:bold r:id="rId45"/>
      <p:italic r:id="rId46"/>
      <p:boldItalic r:id="rId47"/>
    </p:embeddedFont>
    <p:embeddedFont>
      <p:font typeface="Helvetica" panose="020B0604020202020204" pitchFamily="34" charset="0"/>
      <p:regular r:id="rId48"/>
      <p:bold r:id="rId49"/>
      <p:italic r:id="rId50"/>
      <p:boldItalic r:id="rId51"/>
    </p:embeddedFont>
    <p:embeddedFont>
      <p:font typeface="HP Simplified" panose="020B0604020204020204" pitchFamily="34" charset="0"/>
      <p:regular r:id="rId52"/>
      <p:bold r:id="rId53"/>
      <p:italic r:id="rId54"/>
      <p:boldItalic r:id="rId55"/>
    </p:embeddedFont>
    <p:embeddedFont>
      <p:font typeface="Proxima Nova" panose="020B0604020202020204" charset="0"/>
      <p:regular r:id="rId56"/>
      <p:bold r:id="rId57"/>
      <p:italic r:id="rId58"/>
      <p:boldItalic r:id="rId59"/>
    </p:embeddedFont>
    <p:embeddedFont>
      <p:font typeface="Proxima Nova Semibold" panose="020B0604020202020204" charset="0"/>
      <p:regular r:id="rId60"/>
      <p:bold r:id="rId61"/>
      <p:boldItalic r:id="rId62"/>
    </p:embeddedFont>
    <p:embeddedFont>
      <p:font typeface="Roboto Condensed Light" panose="02000000000000000000" pitchFamily="2"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22EEB7-BD65-4A61-8714-F9E0F651AECA}">
  <a:tblStyle styleId="{9922EEB7-BD65-4A61-8714-F9E0F651AEC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50" y="197"/>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6" d="100"/>
          <a:sy n="66" d="100"/>
        </p:scale>
        <p:origin x="2280" y="29"/>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3.fntdata"/><Relationship Id="rId47" Type="http://schemas.openxmlformats.org/officeDocument/2006/relationships/font" Target="fonts/font8.fntdata"/><Relationship Id="rId63" Type="http://schemas.openxmlformats.org/officeDocument/2006/relationships/font" Target="fonts/font24.fntdata"/><Relationship Id="rId68"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66" Type="http://schemas.openxmlformats.org/officeDocument/2006/relationships/font" Target="fonts/font27.fntdata"/><Relationship Id="rId5" Type="http://schemas.openxmlformats.org/officeDocument/2006/relationships/slide" Target="slides/slide3.xml"/><Relationship Id="rId61" Type="http://schemas.openxmlformats.org/officeDocument/2006/relationships/font" Target="fonts/font22.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64" Type="http://schemas.openxmlformats.org/officeDocument/2006/relationships/font" Target="fonts/font25.fntdata"/><Relationship Id="rId69"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1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7.fntdata"/><Relationship Id="rId59" Type="http://schemas.openxmlformats.org/officeDocument/2006/relationships/font" Target="fonts/font20.fntdata"/><Relationship Id="rId67"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font" Target="fonts/font23.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font" Target="fonts/font21.fntdata"/><Relationship Id="rId65" Type="http://schemas.openxmlformats.org/officeDocument/2006/relationships/font" Target="fonts/font26.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notesMaster" Target="notesMasters/notesMaster1.xml"/><Relationship Id="rId34" Type="http://schemas.openxmlformats.org/officeDocument/2006/relationships/slide" Target="slides/slide32.xml"/><Relationship Id="rId50" Type="http://schemas.openxmlformats.org/officeDocument/2006/relationships/font" Target="fonts/font11.fntdata"/><Relationship Id="rId55"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9baafe93df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9baafe93df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9baafe93df_0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9baafe93df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6"/>
        <p:cNvGrpSpPr/>
        <p:nvPr/>
      </p:nvGrpSpPr>
      <p:grpSpPr>
        <a:xfrm>
          <a:off x="0" y="0"/>
          <a:ext cx="0" cy="0"/>
          <a:chOff x="0" y="0"/>
          <a:chExt cx="0" cy="0"/>
        </a:xfrm>
      </p:grpSpPr>
      <p:sp>
        <p:nvSpPr>
          <p:cNvPr id="7127" name="Google Shape;7127;ga1bf284e52_0_14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8" name="Google Shape;7128;ga1bf284e52_0_14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0"/>
        <p:cNvGrpSpPr/>
        <p:nvPr/>
      </p:nvGrpSpPr>
      <p:grpSpPr>
        <a:xfrm>
          <a:off x="0" y="0"/>
          <a:ext cx="0" cy="0"/>
          <a:chOff x="0" y="0"/>
          <a:chExt cx="0" cy="0"/>
        </a:xfrm>
      </p:grpSpPr>
      <p:sp>
        <p:nvSpPr>
          <p:cNvPr id="7721" name="Google Shape;7721;ga1bf284e52_0_150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2" name="Google Shape;7722;ga1bf284e52_0_15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1"/>
        <p:cNvGrpSpPr/>
        <p:nvPr/>
      </p:nvGrpSpPr>
      <p:grpSpPr>
        <a:xfrm>
          <a:off x="0" y="0"/>
          <a:ext cx="0" cy="0"/>
          <a:chOff x="0" y="0"/>
          <a:chExt cx="0" cy="0"/>
        </a:xfrm>
      </p:grpSpPr>
      <p:sp>
        <p:nvSpPr>
          <p:cNvPr id="8042" name="Google Shape;8042;ga1bf284e52_0_15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3" name="Google Shape;8043;ga1bf284e52_0_15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6"/>
        <p:cNvGrpSpPr/>
        <p:nvPr/>
      </p:nvGrpSpPr>
      <p:grpSpPr>
        <a:xfrm>
          <a:off x="0" y="0"/>
          <a:ext cx="0" cy="0"/>
          <a:chOff x="0" y="0"/>
          <a:chExt cx="0" cy="0"/>
        </a:xfrm>
      </p:grpSpPr>
      <p:sp>
        <p:nvSpPr>
          <p:cNvPr id="8347" name="Google Shape;8347;ga1bf284e52_0_15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8" name="Google Shape;8348;ga1bf284e52_0_15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solidFill>
                  <a:srgbClr val="00007D"/>
                </a:solidFill>
                <a:latin typeface="HP Simplified" panose="020B0604020204020204" pitchFamily="34" charset="0"/>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dirty="0"/>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Font typeface="Roboto Condensed Light"/>
              <a:buNone/>
              <a:defRPr sz="1400">
                <a:latin typeface="Roboto Condensed Light"/>
                <a:ea typeface="Roboto Condensed Light"/>
                <a:cs typeface="Roboto Condensed Light"/>
                <a:sym typeface="Roboto Condensed Light"/>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870650" y="1144200"/>
            <a:ext cx="6919200" cy="35106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rgbClr val="434343"/>
              </a:buClr>
              <a:buSzPts val="800"/>
              <a:buFont typeface="Nunito Light"/>
              <a:buAutoNum type="arabicPeriod"/>
              <a:defRPr>
                <a:solidFill>
                  <a:srgbClr val="00007D"/>
                </a:solidFill>
                <a:latin typeface="HP Simplified" panose="020B0604020204020204" pitchFamily="34" charset="0"/>
              </a:defRPr>
            </a:lvl1pPr>
            <a:lvl2pPr marL="914400" lvl="1" indent="-304800" rtl="0">
              <a:spcBef>
                <a:spcPts val="1600"/>
              </a:spcBef>
              <a:spcAft>
                <a:spcPts val="0"/>
              </a:spcAft>
              <a:buClr>
                <a:srgbClr val="434343"/>
              </a:buClr>
              <a:buSzPts val="1200"/>
              <a:buFont typeface="Nunito Light"/>
              <a:buAutoNum type="alphaLcPeriod"/>
              <a:defRPr>
                <a:solidFill>
                  <a:srgbClr val="000000"/>
                </a:solidFill>
              </a:defRPr>
            </a:lvl2pPr>
            <a:lvl3pPr marL="1371600" lvl="2" indent="-304800" rtl="0">
              <a:spcBef>
                <a:spcPts val="1600"/>
              </a:spcBef>
              <a:spcAft>
                <a:spcPts val="0"/>
              </a:spcAft>
              <a:buClr>
                <a:srgbClr val="434343"/>
              </a:buClr>
              <a:buSzPts val="1200"/>
              <a:buFont typeface="Nunito Light"/>
              <a:buAutoNum type="romanLcPeriod"/>
              <a:defRPr>
                <a:solidFill>
                  <a:srgbClr val="000000"/>
                </a:solidFill>
              </a:defRPr>
            </a:lvl3pPr>
            <a:lvl4pPr marL="1828800" lvl="3" indent="-304800" rtl="0">
              <a:spcBef>
                <a:spcPts val="1600"/>
              </a:spcBef>
              <a:spcAft>
                <a:spcPts val="0"/>
              </a:spcAft>
              <a:buClr>
                <a:srgbClr val="434343"/>
              </a:buClr>
              <a:buSzPts val="1200"/>
              <a:buFont typeface="Nunito Light"/>
              <a:buAutoNum type="arabicPeriod"/>
              <a:defRPr>
                <a:solidFill>
                  <a:srgbClr val="000000"/>
                </a:solidFill>
              </a:defRPr>
            </a:lvl4pPr>
            <a:lvl5pPr marL="2286000" lvl="4" indent="-304800" rtl="0">
              <a:spcBef>
                <a:spcPts val="1600"/>
              </a:spcBef>
              <a:spcAft>
                <a:spcPts val="0"/>
              </a:spcAft>
              <a:buClr>
                <a:srgbClr val="434343"/>
              </a:buClr>
              <a:buSzPts val="1200"/>
              <a:buFont typeface="Nunito Light"/>
              <a:buAutoNum type="alphaLcPeriod"/>
              <a:defRPr>
                <a:solidFill>
                  <a:srgbClr val="000000"/>
                </a:solidFill>
              </a:defRPr>
            </a:lvl5pPr>
            <a:lvl6pPr marL="2743200" lvl="5" indent="-304800" rtl="0">
              <a:spcBef>
                <a:spcPts val="1600"/>
              </a:spcBef>
              <a:spcAft>
                <a:spcPts val="0"/>
              </a:spcAft>
              <a:buClr>
                <a:srgbClr val="434343"/>
              </a:buClr>
              <a:buSzPts val="1200"/>
              <a:buFont typeface="Nunito Light"/>
              <a:buAutoNum type="romanLcPeriod"/>
              <a:defRPr>
                <a:solidFill>
                  <a:srgbClr val="000000"/>
                </a:solidFill>
              </a:defRPr>
            </a:lvl6pPr>
            <a:lvl7pPr marL="3200400" lvl="6" indent="-304800" rtl="0">
              <a:spcBef>
                <a:spcPts val="1600"/>
              </a:spcBef>
              <a:spcAft>
                <a:spcPts val="0"/>
              </a:spcAft>
              <a:buClr>
                <a:srgbClr val="434343"/>
              </a:buClr>
              <a:buSzPts val="1200"/>
              <a:buFont typeface="Nunito Light"/>
              <a:buAutoNum type="arabicPeriod"/>
              <a:defRPr>
                <a:solidFill>
                  <a:srgbClr val="000000"/>
                </a:solidFill>
              </a:defRPr>
            </a:lvl7pPr>
            <a:lvl8pPr marL="3657600" lvl="7" indent="-304800" rtl="0">
              <a:spcBef>
                <a:spcPts val="1600"/>
              </a:spcBef>
              <a:spcAft>
                <a:spcPts val="0"/>
              </a:spcAft>
              <a:buClr>
                <a:srgbClr val="434343"/>
              </a:buClr>
              <a:buSzPts val="1200"/>
              <a:buFont typeface="Nunito Light"/>
              <a:buAutoNum type="alphaLcPeriod"/>
              <a:defRPr>
                <a:solidFill>
                  <a:srgbClr val="000000"/>
                </a:solidFill>
              </a:defRPr>
            </a:lvl8pPr>
            <a:lvl9pPr marL="4114800" lvl="8" indent="-304800" rtl="0">
              <a:spcBef>
                <a:spcPts val="1600"/>
              </a:spcBef>
              <a:spcAft>
                <a:spcPts val="1600"/>
              </a:spcAft>
              <a:buClr>
                <a:srgbClr val="434343"/>
              </a:buClr>
              <a:buSzPts val="1200"/>
              <a:buFont typeface="Nunito Light"/>
              <a:buAutoNum type="romanLcPeriod"/>
              <a:defRPr>
                <a:solidFill>
                  <a:srgbClr val="000000"/>
                </a:solidFill>
              </a:defRPr>
            </a:lvl9pPr>
          </a:lstStyle>
          <a:p>
            <a:endParaRPr dirty="0"/>
          </a:p>
        </p:txBody>
      </p:sp>
      <p:sp>
        <p:nvSpPr>
          <p:cNvPr id="17" name="Google Shape;17;p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solidFill>
                  <a:srgbClr val="00007D"/>
                </a:solidFill>
                <a:latin typeface="HP Simplified" panose="020B0604020204020204" pitchFamily="34" charset="0"/>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dirty="0"/>
          </a:p>
        </p:txBody>
      </p:sp>
      <p:pic>
        <p:nvPicPr>
          <p:cNvPr id="3" name="Immagine 2">
            <a:extLst>
              <a:ext uri="{FF2B5EF4-FFF2-40B4-BE49-F238E27FC236}">
                <a16:creationId xmlns:a16="http://schemas.microsoft.com/office/drawing/2014/main" id="{395E4CE9-9F10-4C57-9471-71E1AD1A68F5}"/>
              </a:ext>
            </a:extLst>
          </p:cNvPr>
          <p:cNvPicPr>
            <a:picLocks noChangeAspect="1"/>
          </p:cNvPicPr>
          <p:nvPr userDrawn="1"/>
        </p:nvPicPr>
        <p:blipFill>
          <a:blip r:embed="rId2"/>
          <a:stretch>
            <a:fillRect/>
          </a:stretch>
        </p:blipFill>
        <p:spPr>
          <a:xfrm>
            <a:off x="81999" y="4542182"/>
            <a:ext cx="546642" cy="546642"/>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
        <p:cNvGrpSpPr/>
        <p:nvPr/>
      </p:nvGrpSpPr>
      <p:grpSpPr>
        <a:xfrm>
          <a:off x="0" y="0"/>
          <a:ext cx="0" cy="0"/>
          <a:chOff x="0" y="0"/>
          <a:chExt cx="0" cy="0"/>
        </a:xfrm>
      </p:grpSpPr>
      <p:sp>
        <p:nvSpPr>
          <p:cNvPr id="36" name="Google Shape;36;p10"/>
          <p:cNvSpPr txBox="1">
            <a:spLocks noGrp="1"/>
          </p:cNvSpPr>
          <p:nvPr>
            <p:ph type="ctrTitle"/>
          </p:nvPr>
        </p:nvSpPr>
        <p:spPr>
          <a:xfrm flipH="1">
            <a:off x="695425" y="1514475"/>
            <a:ext cx="3559800" cy="780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37" name="Google Shape;37;p10"/>
          <p:cNvSpPr txBox="1">
            <a:spLocks noGrp="1"/>
          </p:cNvSpPr>
          <p:nvPr>
            <p:ph type="subTitle" idx="1"/>
          </p:nvPr>
        </p:nvSpPr>
        <p:spPr>
          <a:xfrm flipH="1">
            <a:off x="1581025" y="2559200"/>
            <a:ext cx="2674200" cy="87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8"/>
        <p:cNvGrpSpPr/>
        <p:nvPr/>
      </p:nvGrpSpPr>
      <p:grpSpPr>
        <a:xfrm>
          <a:off x="0" y="0"/>
          <a:ext cx="0" cy="0"/>
          <a:chOff x="0" y="0"/>
          <a:chExt cx="0" cy="0"/>
        </a:xfrm>
      </p:grpSpPr>
      <p:sp>
        <p:nvSpPr>
          <p:cNvPr id="39" name="Google Shape;39;p11"/>
          <p:cNvSpPr txBox="1">
            <a:spLocks noGrp="1"/>
          </p:cNvSpPr>
          <p:nvPr>
            <p:ph type="title" hasCustomPrompt="1"/>
          </p:nvPr>
        </p:nvSpPr>
        <p:spPr>
          <a:xfrm>
            <a:off x="2250675" y="1001350"/>
            <a:ext cx="6191100" cy="1963500"/>
          </a:xfrm>
          <a:prstGeom prst="rect">
            <a:avLst/>
          </a:prstGeom>
        </p:spPr>
        <p:txBody>
          <a:bodyPr spcFirstLastPara="1" wrap="square" lIns="91425" tIns="91425" rIns="91425" bIns="91425" anchor="b" anchorCtr="0">
            <a:noAutofit/>
          </a:bodyPr>
          <a:lstStyle>
            <a:lvl1pPr lvl="0" algn="r">
              <a:spcBef>
                <a:spcPts val="0"/>
              </a:spcBef>
              <a:spcAft>
                <a:spcPts val="0"/>
              </a:spcAft>
              <a:buSzPts val="12000"/>
              <a:buNone/>
              <a:defRPr sz="9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0" name="Google Shape;40;p11"/>
          <p:cNvSpPr txBox="1">
            <a:spLocks noGrp="1"/>
          </p:cNvSpPr>
          <p:nvPr>
            <p:ph type="body" idx="1"/>
          </p:nvPr>
        </p:nvSpPr>
        <p:spPr>
          <a:xfrm>
            <a:off x="2107950" y="2895050"/>
            <a:ext cx="6191100" cy="696000"/>
          </a:xfrm>
          <a:prstGeom prst="rect">
            <a:avLst/>
          </a:prstGeom>
        </p:spPr>
        <p:txBody>
          <a:bodyPr spcFirstLastPara="1" wrap="square" lIns="91425" tIns="91425" rIns="91425" bIns="91425" anchor="t" anchorCtr="0">
            <a:noAutofit/>
          </a:bodyPr>
          <a:lstStyle>
            <a:lvl1pPr marL="457200" lvl="0" indent="-304800" algn="r">
              <a:lnSpc>
                <a:spcPct val="100000"/>
              </a:lnSpc>
              <a:spcBef>
                <a:spcPts val="0"/>
              </a:spcBef>
              <a:spcAft>
                <a:spcPts val="0"/>
              </a:spcAft>
              <a:buSzPts val="1200"/>
              <a:buChar char="●"/>
              <a:defRPr sz="1600"/>
            </a:lvl1pPr>
            <a:lvl2pPr marL="914400" lvl="1" indent="-304800" algn="ctr">
              <a:spcBef>
                <a:spcPts val="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434343"/>
              </a:buClr>
              <a:buSzPts val="2800"/>
              <a:buFont typeface="Exo 2"/>
              <a:buNone/>
              <a:defRPr sz="2800" b="1">
                <a:solidFill>
                  <a:srgbClr val="434343"/>
                </a:solidFill>
                <a:latin typeface="Exo 2"/>
                <a:ea typeface="Exo 2"/>
                <a:cs typeface="Exo 2"/>
                <a:sym typeface="Exo 2"/>
              </a:defRPr>
            </a:lvl1pPr>
            <a:lvl2pPr lvl="1">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2pPr>
            <a:lvl3pPr lvl="2">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3pPr>
            <a:lvl4pPr lvl="3">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4pPr>
            <a:lvl5pPr lvl="4">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5pPr>
            <a:lvl6pPr lvl="5">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6pPr>
            <a:lvl7pPr lvl="6">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7pPr>
            <a:lvl8pPr lvl="7">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8pPr>
            <a:lvl9pPr lvl="8">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1pPr>
            <a:lvl2pPr marL="914400" lvl="1"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2pPr>
            <a:lvl3pPr marL="1371600" lvl="2"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3pPr>
            <a:lvl4pPr marL="1828800" lvl="3"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4pPr>
            <a:lvl5pPr marL="2286000" lvl="4"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5pPr>
            <a:lvl6pPr marL="2743200" lvl="5"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6pPr>
            <a:lvl7pPr marL="3200400" lvl="6"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7pPr>
            <a:lvl8pPr marL="3657600" lvl="7"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8pPr>
            <a:lvl9pPr marL="4114800" lvl="8" indent="-304800">
              <a:lnSpc>
                <a:spcPct val="115000"/>
              </a:lnSpc>
              <a:spcBef>
                <a:spcPts val="1600"/>
              </a:spcBef>
              <a:spcAft>
                <a:spcPts val="160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6" r:id="rId3"/>
    <p:sldLayoutId id="2147483657" r:id="rId4"/>
    <p:sldLayoutId id="2147483658"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139"/>
        <p:cNvGrpSpPr/>
        <p:nvPr/>
      </p:nvGrpSpPr>
      <p:grpSpPr>
        <a:xfrm>
          <a:off x="0" y="0"/>
          <a:ext cx="0" cy="0"/>
          <a:chOff x="0" y="0"/>
          <a:chExt cx="0" cy="0"/>
        </a:xfrm>
      </p:grpSpPr>
      <p:sp>
        <p:nvSpPr>
          <p:cNvPr id="140" name="Google Shape;140;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41" name="Google Shape;141;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www.amazon.com/exec/obidos/ASIN/8590379817/lua-pilcontents-20"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3"/>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it-IT" dirty="0"/>
              <a:t>LUA </a:t>
            </a:r>
            <a:br>
              <a:rPr lang="it-IT" dirty="0"/>
            </a:br>
            <a:r>
              <a:rPr lang="it-IT" dirty="0"/>
              <a:t>PROGRAMMING LANGUAGE</a:t>
            </a:r>
          </a:p>
        </p:txBody>
      </p:sp>
      <p:sp>
        <p:nvSpPr>
          <p:cNvPr id="152" name="Google Shape;152;p33"/>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solidFill>
                  <a:srgbClr val="002060"/>
                </a:solidFill>
              </a:rPr>
              <a:t>Davide Perticone</a:t>
            </a:r>
            <a:endParaRPr lang="en-GB" dirty="0">
              <a:solidFill>
                <a:srgbClr val="002060"/>
              </a:solidFill>
            </a:endParaRPr>
          </a:p>
        </p:txBody>
      </p:sp>
      <p:cxnSp>
        <p:nvCxnSpPr>
          <p:cNvPr id="153" name="Google Shape;153;p33"/>
          <p:cNvCxnSpPr/>
          <p:nvPr/>
        </p:nvCxnSpPr>
        <p:spPr>
          <a:xfrm>
            <a:off x="6677025" y="3176000"/>
            <a:ext cx="2460000" cy="0"/>
          </a:xfrm>
          <a:prstGeom prst="straightConnector1">
            <a:avLst/>
          </a:prstGeom>
          <a:noFill/>
          <a:ln w="9525" cap="flat" cmpd="sng">
            <a:solidFill>
              <a:srgbClr val="434343"/>
            </a:solidFill>
            <a:prstDash val="solid"/>
            <a:round/>
            <a:headEnd type="none" w="med" len="med"/>
            <a:tailEnd type="none" w="med" len="med"/>
          </a:ln>
        </p:spPr>
      </p:cxnSp>
      <p:pic>
        <p:nvPicPr>
          <p:cNvPr id="3" name="Immagine 2">
            <a:extLst>
              <a:ext uri="{FF2B5EF4-FFF2-40B4-BE49-F238E27FC236}">
                <a16:creationId xmlns:a16="http://schemas.microsoft.com/office/drawing/2014/main" id="{BB31C045-87E2-43CF-9210-DC5DC54CEBB5}"/>
              </a:ext>
            </a:extLst>
          </p:cNvPr>
          <p:cNvPicPr>
            <a:picLocks noChangeAspect="1"/>
          </p:cNvPicPr>
          <p:nvPr/>
        </p:nvPicPr>
        <p:blipFill>
          <a:blip r:embed="rId3"/>
          <a:stretch>
            <a:fillRect/>
          </a:stretch>
        </p:blipFill>
        <p:spPr>
          <a:xfrm>
            <a:off x="434670" y="1843106"/>
            <a:ext cx="2489752" cy="24897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53"/>
                                        </p:tgtEl>
                                        <p:attrNameLst>
                                          <p:attrName>style.visibility</p:attrName>
                                        </p:attrNameLst>
                                      </p:cBhvr>
                                      <p:to>
                                        <p:strVal val="visible"/>
                                      </p:to>
                                    </p:set>
                                    <p:anim calcmode="lin" valueType="num">
                                      <p:cBhvr additive="base">
                                        <p:cTn id="7" dur="1200"/>
                                        <p:tgtEl>
                                          <p:spTgt spid="15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32ACE2F4-A183-49E1-BFFF-E29349B9C9FB}"/>
              </a:ext>
            </a:extLst>
          </p:cNvPr>
          <p:cNvSpPr>
            <a:spLocks noGrp="1"/>
          </p:cNvSpPr>
          <p:nvPr>
            <p:ph type="body" idx="1"/>
          </p:nvPr>
        </p:nvSpPr>
        <p:spPr>
          <a:xfrm>
            <a:off x="855410" y="1347400"/>
            <a:ext cx="6919200" cy="3510600"/>
          </a:xfrm>
        </p:spPr>
        <p:txBody>
          <a:bodyPr/>
          <a:lstStyle/>
          <a:p>
            <a:pPr marL="349250" indent="-171450">
              <a:buFont typeface="Arial" panose="020B0604020202020204" pitchFamily="34" charset="0"/>
              <a:buChar char="•"/>
            </a:pPr>
            <a:r>
              <a:rPr lang="en-GB" sz="1600" dirty="0"/>
              <a:t>Functions in Lua are first-class values with proper lexical scoping.</a:t>
            </a:r>
          </a:p>
          <a:p>
            <a:endParaRPr lang="en-GB" sz="1600" dirty="0"/>
          </a:p>
          <a:p>
            <a:pPr marL="349250" indent="-171450">
              <a:buFont typeface="Arial" panose="020B0604020202020204" pitchFamily="34" charset="0"/>
              <a:buChar char="•"/>
            </a:pPr>
            <a:r>
              <a:rPr lang="en-GB" sz="1600" dirty="0"/>
              <a:t>What does it mean for functions to be "first-class values"? It means that, in Lua, a function is a value with the same rights as conventional values like numbers and strings. Functions can be stored in variables (both global and local) and in tables, can be passed as arguments, and can be returned by other functions.</a:t>
            </a:r>
          </a:p>
          <a:p>
            <a:endParaRPr lang="en-GB" sz="1600" dirty="0"/>
          </a:p>
          <a:p>
            <a:pPr marL="349250" indent="-171450">
              <a:buFont typeface="Arial" panose="020B0604020202020204" pitchFamily="34" charset="0"/>
              <a:buChar char="•"/>
            </a:pPr>
            <a:r>
              <a:rPr lang="en-GB" sz="1600" dirty="0"/>
              <a:t>What does it mean for functions to have "lexical scoping"? It means that functions can access variables of its enclosing functions.</a:t>
            </a:r>
          </a:p>
        </p:txBody>
      </p:sp>
      <p:sp>
        <p:nvSpPr>
          <p:cNvPr id="3" name="Titolo 2">
            <a:extLst>
              <a:ext uri="{FF2B5EF4-FFF2-40B4-BE49-F238E27FC236}">
                <a16:creationId xmlns:a16="http://schemas.microsoft.com/office/drawing/2014/main" id="{37A5B174-5B35-487E-8667-1F10908F6EA5}"/>
              </a:ext>
            </a:extLst>
          </p:cNvPr>
          <p:cNvSpPr>
            <a:spLocks noGrp="1"/>
          </p:cNvSpPr>
          <p:nvPr>
            <p:ph type="ctrTitle"/>
          </p:nvPr>
        </p:nvSpPr>
        <p:spPr/>
        <p:txBody>
          <a:bodyPr/>
          <a:lstStyle/>
          <a:p>
            <a:r>
              <a:rPr lang="en-GB" dirty="0"/>
              <a:t>About Functions</a:t>
            </a:r>
          </a:p>
        </p:txBody>
      </p:sp>
    </p:spTree>
    <p:extLst>
      <p:ext uri="{BB962C8B-B14F-4D97-AF65-F5344CB8AC3E}">
        <p14:creationId xmlns:p14="http://schemas.microsoft.com/office/powerpoint/2010/main" val="17573918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B4188C67-C996-4552-B792-E3D2D4247C5C}"/>
              </a:ext>
            </a:extLst>
          </p:cNvPr>
          <p:cNvSpPr>
            <a:spLocks noGrp="1"/>
          </p:cNvSpPr>
          <p:nvPr>
            <p:ph type="body" idx="1"/>
          </p:nvPr>
        </p:nvSpPr>
        <p:spPr>
          <a:xfrm>
            <a:off x="870650" y="1144200"/>
            <a:ext cx="6919200" cy="1052348"/>
          </a:xfrm>
        </p:spPr>
        <p:txBody>
          <a:bodyPr/>
          <a:lstStyle/>
          <a:p>
            <a:pPr marL="177800" indent="0">
              <a:buNone/>
            </a:pPr>
            <a:r>
              <a:rPr lang="en-GB" dirty="0"/>
              <a:t>When a function is written enclosed in another function, it has full access to local variables from the enclosing function; this feature is called lexical scoping.</a:t>
            </a:r>
          </a:p>
          <a:p>
            <a:pPr marL="177800" indent="0">
              <a:buNone/>
            </a:pPr>
            <a:endParaRPr lang="en-GB" dirty="0"/>
          </a:p>
          <a:p>
            <a:pPr marL="177800" indent="0">
              <a:buNone/>
            </a:pPr>
            <a:r>
              <a:rPr lang="en-GB" dirty="0"/>
              <a:t>A closure construction typically involves two functions: the </a:t>
            </a:r>
            <a:r>
              <a:rPr lang="en-GB" b="1" dirty="0"/>
              <a:t>closure itself</a:t>
            </a:r>
            <a:r>
              <a:rPr lang="en-GB" dirty="0"/>
              <a:t>; and a </a:t>
            </a:r>
            <a:r>
              <a:rPr lang="en-GB" b="1" dirty="0"/>
              <a:t>factory</a:t>
            </a:r>
            <a:r>
              <a:rPr lang="en-GB" dirty="0"/>
              <a:t>, the function that creates the closure</a:t>
            </a:r>
          </a:p>
          <a:p>
            <a:pPr marL="177800" indent="0">
              <a:buNone/>
            </a:pPr>
            <a:endParaRPr lang="en-GB" dirty="0"/>
          </a:p>
          <a:p>
            <a:pPr marL="177800" indent="0">
              <a:buNone/>
            </a:pPr>
            <a:endParaRPr lang="en-GB" dirty="0"/>
          </a:p>
        </p:txBody>
      </p:sp>
      <p:sp>
        <p:nvSpPr>
          <p:cNvPr id="3" name="Titolo 2">
            <a:extLst>
              <a:ext uri="{FF2B5EF4-FFF2-40B4-BE49-F238E27FC236}">
                <a16:creationId xmlns:a16="http://schemas.microsoft.com/office/drawing/2014/main" id="{BCD8D747-42EF-43A1-8758-47E794AB5152}"/>
              </a:ext>
            </a:extLst>
          </p:cNvPr>
          <p:cNvSpPr>
            <a:spLocks noGrp="1"/>
          </p:cNvSpPr>
          <p:nvPr>
            <p:ph type="ctrTitle"/>
          </p:nvPr>
        </p:nvSpPr>
        <p:spPr/>
        <p:txBody>
          <a:bodyPr/>
          <a:lstStyle/>
          <a:p>
            <a:r>
              <a:rPr lang="it-IT" dirty="0" err="1"/>
              <a:t>Closures</a:t>
            </a:r>
            <a:endParaRPr lang="en-GB" dirty="0"/>
          </a:p>
        </p:txBody>
      </p:sp>
      <p:pic>
        <p:nvPicPr>
          <p:cNvPr id="5" name="Immagine 4" descr="Immagine che contiene testo&#10;&#10;Descrizione generata automaticamente">
            <a:extLst>
              <a:ext uri="{FF2B5EF4-FFF2-40B4-BE49-F238E27FC236}">
                <a16:creationId xmlns:a16="http://schemas.microsoft.com/office/drawing/2014/main" id="{0E5168CF-240D-4B2B-AFCA-0A4A7EED2574}"/>
              </a:ext>
            </a:extLst>
          </p:cNvPr>
          <p:cNvPicPr>
            <a:picLocks noChangeAspect="1"/>
          </p:cNvPicPr>
          <p:nvPr/>
        </p:nvPicPr>
        <p:blipFill>
          <a:blip r:embed="rId2"/>
          <a:stretch>
            <a:fillRect/>
          </a:stretch>
        </p:blipFill>
        <p:spPr>
          <a:xfrm>
            <a:off x="1852457" y="1827850"/>
            <a:ext cx="5124550" cy="3702077"/>
          </a:xfrm>
          <a:prstGeom prst="rect">
            <a:avLst/>
          </a:prstGeom>
        </p:spPr>
      </p:pic>
      <p:sp>
        <p:nvSpPr>
          <p:cNvPr id="6" name="Segnaposto testo 1">
            <a:extLst>
              <a:ext uri="{FF2B5EF4-FFF2-40B4-BE49-F238E27FC236}">
                <a16:creationId xmlns:a16="http://schemas.microsoft.com/office/drawing/2014/main" id="{9582EF20-FCEE-486F-9AE6-BE6696460A9D}"/>
              </a:ext>
            </a:extLst>
          </p:cNvPr>
          <p:cNvSpPr txBox="1">
            <a:spLocks/>
          </p:cNvSpPr>
          <p:nvPr/>
        </p:nvSpPr>
        <p:spPr>
          <a:xfrm>
            <a:off x="7234962" y="4682741"/>
            <a:ext cx="6919200" cy="491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2060"/>
                </a:solidFill>
                <a:latin typeface="HP Simplified" panose="020B0604020204020204" pitchFamily="34" charset="0"/>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177800" indent="0">
              <a:buFont typeface="Nunito Light"/>
              <a:buNone/>
            </a:pPr>
            <a:r>
              <a:rPr lang="en-GB" dirty="0"/>
              <a:t>Example next slide</a:t>
            </a:r>
          </a:p>
          <a:p>
            <a:pPr marL="177800" indent="0">
              <a:buFont typeface="Nunito Light"/>
              <a:buNone/>
            </a:pPr>
            <a:endParaRPr lang="en-GB" dirty="0"/>
          </a:p>
          <a:p>
            <a:pPr marL="177800" indent="0">
              <a:buFont typeface="Nunito Light"/>
              <a:buNone/>
            </a:pPr>
            <a:endParaRPr lang="en-GB" dirty="0"/>
          </a:p>
        </p:txBody>
      </p:sp>
      <p:sp>
        <p:nvSpPr>
          <p:cNvPr id="7" name="Google Shape;5484;p67">
            <a:extLst>
              <a:ext uri="{FF2B5EF4-FFF2-40B4-BE49-F238E27FC236}">
                <a16:creationId xmlns:a16="http://schemas.microsoft.com/office/drawing/2014/main" id="{FA8EF1BD-FCBC-4D72-803A-72B1C02793EE}"/>
              </a:ext>
            </a:extLst>
          </p:cNvPr>
          <p:cNvSpPr/>
          <p:nvPr/>
        </p:nvSpPr>
        <p:spPr>
          <a:xfrm>
            <a:off x="7100318" y="4728329"/>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tx1">
              <a:alpha val="63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extLst>
      <p:ext uri="{BB962C8B-B14F-4D97-AF65-F5344CB8AC3E}">
        <p14:creationId xmlns:p14="http://schemas.microsoft.com/office/powerpoint/2010/main" val="19359132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61AAF6E4-2726-4F87-8D15-301EDDAAD442}"/>
              </a:ext>
            </a:extLst>
          </p:cNvPr>
          <p:cNvSpPr>
            <a:spLocks noGrp="1"/>
          </p:cNvSpPr>
          <p:nvPr>
            <p:ph type="ctrTitle"/>
          </p:nvPr>
        </p:nvSpPr>
        <p:spPr>
          <a:xfrm>
            <a:off x="1920125" y="0"/>
            <a:ext cx="5214300" cy="946200"/>
          </a:xfrm>
        </p:spPr>
        <p:txBody>
          <a:bodyPr/>
          <a:lstStyle/>
          <a:p>
            <a:r>
              <a:rPr lang="it-IT" dirty="0"/>
              <a:t>Running </a:t>
            </a:r>
            <a:r>
              <a:rPr lang="it-IT" dirty="0" err="1"/>
              <a:t>example</a:t>
            </a:r>
            <a:r>
              <a:rPr lang="it-IT" dirty="0"/>
              <a:t> </a:t>
            </a:r>
            <a:r>
              <a:rPr lang="it-IT" dirty="0" err="1"/>
              <a:t>FuncClos.lua</a:t>
            </a:r>
            <a:endParaRPr lang="en-GB" dirty="0"/>
          </a:p>
        </p:txBody>
      </p:sp>
      <p:pic>
        <p:nvPicPr>
          <p:cNvPr id="5" name="Immagine 4" descr="Immagine che contiene testo&#10;&#10;Descrizione generata automaticamente">
            <a:extLst>
              <a:ext uri="{FF2B5EF4-FFF2-40B4-BE49-F238E27FC236}">
                <a16:creationId xmlns:a16="http://schemas.microsoft.com/office/drawing/2014/main" id="{34B5F4AA-E97A-4657-98D9-42129C7E1633}"/>
              </a:ext>
            </a:extLst>
          </p:cNvPr>
          <p:cNvPicPr>
            <a:picLocks noChangeAspect="1"/>
          </p:cNvPicPr>
          <p:nvPr/>
        </p:nvPicPr>
        <p:blipFill>
          <a:blip r:embed="rId2"/>
          <a:stretch>
            <a:fillRect/>
          </a:stretch>
        </p:blipFill>
        <p:spPr>
          <a:xfrm>
            <a:off x="1180740" y="229884"/>
            <a:ext cx="7254744" cy="5143500"/>
          </a:xfrm>
          <a:prstGeom prst="rect">
            <a:avLst/>
          </a:prstGeom>
        </p:spPr>
      </p:pic>
    </p:spTree>
    <p:extLst>
      <p:ext uri="{BB962C8B-B14F-4D97-AF65-F5344CB8AC3E}">
        <p14:creationId xmlns:p14="http://schemas.microsoft.com/office/powerpoint/2010/main" val="196334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E048D451-D6F4-4F7A-AEBB-06C9BF88ED7F}"/>
              </a:ext>
            </a:extLst>
          </p:cNvPr>
          <p:cNvSpPr>
            <a:spLocks noGrp="1"/>
          </p:cNvSpPr>
          <p:nvPr>
            <p:ph type="body" idx="1"/>
          </p:nvPr>
        </p:nvSpPr>
        <p:spPr/>
        <p:txBody>
          <a:bodyPr/>
          <a:lstStyle/>
          <a:p>
            <a:pPr marL="177800" indent="0">
              <a:buNone/>
            </a:pPr>
            <a:r>
              <a:rPr lang="en-GB" dirty="0"/>
              <a:t>Constructors are expressions that create and initialize tables. They are a distinctive feature of Lua and one of its most useful and versatile mechanisms. The constructor initializes days[1] with “Sunday”</a:t>
            </a:r>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r>
              <a:rPr lang="en-GB" dirty="0"/>
              <a:t>Constructors do not need to use only constant expressions.</a:t>
            </a:r>
          </a:p>
        </p:txBody>
      </p:sp>
      <p:sp>
        <p:nvSpPr>
          <p:cNvPr id="3" name="Titolo 2">
            <a:extLst>
              <a:ext uri="{FF2B5EF4-FFF2-40B4-BE49-F238E27FC236}">
                <a16:creationId xmlns:a16="http://schemas.microsoft.com/office/drawing/2014/main" id="{0CFEF717-8237-4989-B79F-E01390724147}"/>
              </a:ext>
            </a:extLst>
          </p:cNvPr>
          <p:cNvSpPr>
            <a:spLocks noGrp="1"/>
          </p:cNvSpPr>
          <p:nvPr>
            <p:ph type="ctrTitle"/>
          </p:nvPr>
        </p:nvSpPr>
        <p:spPr/>
        <p:txBody>
          <a:bodyPr/>
          <a:lstStyle/>
          <a:p>
            <a:r>
              <a:rPr lang="it-IT" dirty="0" err="1"/>
              <a:t>Constructors</a:t>
            </a:r>
            <a:endParaRPr lang="en-GB" dirty="0"/>
          </a:p>
        </p:txBody>
      </p:sp>
      <p:pic>
        <p:nvPicPr>
          <p:cNvPr id="7" name="Immagine 6" descr="Immagine che contiene testo&#10;&#10;Descrizione generata automaticamente">
            <a:extLst>
              <a:ext uri="{FF2B5EF4-FFF2-40B4-BE49-F238E27FC236}">
                <a16:creationId xmlns:a16="http://schemas.microsoft.com/office/drawing/2014/main" id="{73C41776-35A6-4E6C-8708-CD494F9140C0}"/>
              </a:ext>
            </a:extLst>
          </p:cNvPr>
          <p:cNvPicPr>
            <a:picLocks noChangeAspect="1"/>
          </p:cNvPicPr>
          <p:nvPr/>
        </p:nvPicPr>
        <p:blipFill>
          <a:blip r:embed="rId2"/>
          <a:stretch>
            <a:fillRect/>
          </a:stretch>
        </p:blipFill>
        <p:spPr>
          <a:xfrm>
            <a:off x="1571981" y="1208746"/>
            <a:ext cx="5808832" cy="2434365"/>
          </a:xfrm>
          <a:prstGeom prst="rect">
            <a:avLst/>
          </a:prstGeom>
        </p:spPr>
      </p:pic>
      <p:pic>
        <p:nvPicPr>
          <p:cNvPr id="9" name="Immagine 8" descr="Immagine che contiene testo&#10;&#10;Descrizione generata automaticamente">
            <a:extLst>
              <a:ext uri="{FF2B5EF4-FFF2-40B4-BE49-F238E27FC236}">
                <a16:creationId xmlns:a16="http://schemas.microsoft.com/office/drawing/2014/main" id="{EFFC614B-0B83-453E-A946-F75EE8B6B5F0}"/>
              </a:ext>
            </a:extLst>
          </p:cNvPr>
          <p:cNvPicPr>
            <a:picLocks noChangeAspect="1"/>
          </p:cNvPicPr>
          <p:nvPr/>
        </p:nvPicPr>
        <p:blipFill>
          <a:blip r:embed="rId3"/>
          <a:stretch>
            <a:fillRect/>
          </a:stretch>
        </p:blipFill>
        <p:spPr>
          <a:xfrm>
            <a:off x="1472646" y="2820442"/>
            <a:ext cx="6007502" cy="2592481"/>
          </a:xfrm>
          <a:prstGeom prst="rect">
            <a:avLst/>
          </a:prstGeom>
        </p:spPr>
      </p:pic>
    </p:spTree>
    <p:extLst>
      <p:ext uri="{BB962C8B-B14F-4D97-AF65-F5344CB8AC3E}">
        <p14:creationId xmlns:p14="http://schemas.microsoft.com/office/powerpoint/2010/main" val="12464388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6F3A927-5638-4D6F-A2E7-6A9C93ECB3AA}"/>
              </a:ext>
            </a:extLst>
          </p:cNvPr>
          <p:cNvSpPr>
            <a:spLocks noGrp="1"/>
          </p:cNvSpPr>
          <p:nvPr>
            <p:ph type="body" idx="1"/>
          </p:nvPr>
        </p:nvSpPr>
        <p:spPr>
          <a:xfrm>
            <a:off x="687770" y="659959"/>
            <a:ext cx="6919200" cy="1846427"/>
          </a:xfrm>
        </p:spPr>
        <p:txBody>
          <a:bodyPr/>
          <a:lstStyle/>
          <a:p>
            <a:pPr marL="349250" indent="-171450">
              <a:buFont typeface="Arial" panose="020B0604020202020204" pitchFamily="34" charset="0"/>
              <a:buChar char="•"/>
            </a:pPr>
            <a:r>
              <a:rPr lang="it-IT" dirty="0"/>
              <a:t> </a:t>
            </a:r>
            <a:r>
              <a:rPr lang="it-IT" u="sng" dirty="0" err="1"/>
              <a:t>Arithmetic</a:t>
            </a:r>
            <a:r>
              <a:rPr lang="it-IT" u="sng" dirty="0"/>
              <a:t> </a:t>
            </a:r>
            <a:r>
              <a:rPr lang="it-IT" u="sng" dirty="0" err="1"/>
              <a:t>operations</a:t>
            </a:r>
            <a:r>
              <a:rPr lang="it-IT" dirty="0"/>
              <a:t>:  </a:t>
            </a:r>
            <a:r>
              <a:rPr lang="en-GB" dirty="0"/>
              <a:t>`+´ (addition), `-´ (subtraction), `*´ (multiplication), `/´ (division), and the unary “-”  (negation), ^ (just syntax to maintain simplicity, library gives meaning)</a:t>
            </a:r>
          </a:p>
          <a:p>
            <a:pPr marL="349250" indent="-171450">
              <a:buFont typeface="Arial" panose="020B0604020202020204" pitchFamily="34" charset="0"/>
              <a:buChar char="•"/>
            </a:pPr>
            <a:endParaRPr lang="en-GB" dirty="0"/>
          </a:p>
          <a:p>
            <a:pPr marL="349250" indent="-171450">
              <a:buFont typeface="Arial" panose="020B0604020202020204" pitchFamily="34" charset="0"/>
              <a:buChar char="•"/>
            </a:pPr>
            <a:r>
              <a:rPr lang="en-GB" u="sng" dirty="0"/>
              <a:t>Relational Operators</a:t>
            </a:r>
            <a:r>
              <a:rPr lang="en-GB" dirty="0"/>
              <a:t>:   </a:t>
            </a:r>
            <a:r>
              <a:rPr lang="en-GB" b="1" dirty="0"/>
              <a:t>&lt;   &gt;   &lt;=  &gt;=  ==  ~=  </a:t>
            </a:r>
            <a:r>
              <a:rPr lang="en-GB" dirty="0"/>
              <a:t>All these operators always result in true or false</a:t>
            </a:r>
          </a:p>
          <a:p>
            <a:pPr marL="349250" indent="-171450">
              <a:buFont typeface="Arial" panose="020B0604020202020204" pitchFamily="34" charset="0"/>
              <a:buChar char="•"/>
            </a:pPr>
            <a:r>
              <a:rPr lang="en-GB" dirty="0"/>
              <a:t>Lua compares tables, userdata, and functions </a:t>
            </a:r>
            <a:r>
              <a:rPr lang="en-GB" b="1" dirty="0"/>
              <a:t>by reference</a:t>
            </a:r>
            <a:r>
              <a:rPr lang="en-GB" dirty="0"/>
              <a:t>, that is, two such values are considered equal only if they are the very same object. </a:t>
            </a:r>
          </a:p>
          <a:p>
            <a:pPr marL="349250" indent="-171450">
              <a:buFont typeface="Arial" panose="020B0604020202020204" pitchFamily="34" charset="0"/>
              <a:buChar char="•"/>
            </a:pPr>
            <a:r>
              <a:rPr lang="en-GB" dirty="0"/>
              <a:t>The logical operators are </a:t>
            </a:r>
            <a:r>
              <a:rPr lang="en-GB" b="1" i="1" dirty="0"/>
              <a:t>and</a:t>
            </a:r>
            <a:r>
              <a:rPr lang="en-GB" dirty="0"/>
              <a:t>, </a:t>
            </a:r>
            <a:r>
              <a:rPr lang="en-GB" b="1" i="1" dirty="0"/>
              <a:t>or</a:t>
            </a:r>
            <a:r>
              <a:rPr lang="en-GB" dirty="0"/>
              <a:t>, and </a:t>
            </a:r>
            <a:r>
              <a:rPr lang="en-GB" b="1" i="1" dirty="0"/>
              <a:t>not</a:t>
            </a:r>
            <a:r>
              <a:rPr lang="en-GB" dirty="0"/>
              <a:t>. Like control structures, all logical operators consider </a:t>
            </a:r>
            <a:r>
              <a:rPr lang="en-GB" b="1" u="sng" dirty="0"/>
              <a:t>false and nil as false and anything else as true</a:t>
            </a:r>
          </a:p>
          <a:p>
            <a:pPr marL="349250" indent="-171450">
              <a:buFont typeface="Arial" panose="020B0604020202020204" pitchFamily="34" charset="0"/>
              <a:buChar char="•"/>
            </a:pPr>
            <a:endParaRPr lang="en-GB" dirty="0"/>
          </a:p>
          <a:p>
            <a:pPr marL="349250" indent="-171450">
              <a:buFont typeface="Arial" panose="020B0604020202020204" pitchFamily="34" charset="0"/>
              <a:buChar char="•"/>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r>
              <a:rPr lang="en-GB" dirty="0"/>
              <a:t>			</a:t>
            </a:r>
          </a:p>
        </p:txBody>
      </p:sp>
      <p:sp>
        <p:nvSpPr>
          <p:cNvPr id="3" name="Titolo 2">
            <a:extLst>
              <a:ext uri="{FF2B5EF4-FFF2-40B4-BE49-F238E27FC236}">
                <a16:creationId xmlns:a16="http://schemas.microsoft.com/office/drawing/2014/main" id="{FA1614F3-6E84-4B61-9D3B-F668DC2845B2}"/>
              </a:ext>
            </a:extLst>
          </p:cNvPr>
          <p:cNvSpPr>
            <a:spLocks noGrp="1"/>
          </p:cNvSpPr>
          <p:nvPr>
            <p:ph type="ctrTitle"/>
          </p:nvPr>
        </p:nvSpPr>
        <p:spPr>
          <a:xfrm>
            <a:off x="1733325" y="83244"/>
            <a:ext cx="5214300" cy="946200"/>
          </a:xfrm>
        </p:spPr>
        <p:txBody>
          <a:bodyPr/>
          <a:lstStyle/>
          <a:p>
            <a:r>
              <a:rPr lang="it-IT" dirty="0" err="1"/>
              <a:t>Expressions</a:t>
            </a:r>
            <a:endParaRPr lang="en-GB" dirty="0"/>
          </a:p>
        </p:txBody>
      </p:sp>
      <p:pic>
        <p:nvPicPr>
          <p:cNvPr id="7" name="Immagine 6">
            <a:extLst>
              <a:ext uri="{FF2B5EF4-FFF2-40B4-BE49-F238E27FC236}">
                <a16:creationId xmlns:a16="http://schemas.microsoft.com/office/drawing/2014/main" id="{1F68248F-F6DA-4D63-8D37-A03361CD3498}"/>
              </a:ext>
            </a:extLst>
          </p:cNvPr>
          <p:cNvPicPr>
            <a:picLocks noChangeAspect="1"/>
          </p:cNvPicPr>
          <p:nvPr/>
        </p:nvPicPr>
        <p:blipFill>
          <a:blip r:embed="rId2"/>
          <a:stretch>
            <a:fillRect/>
          </a:stretch>
        </p:blipFill>
        <p:spPr>
          <a:xfrm>
            <a:off x="208248" y="2027728"/>
            <a:ext cx="4192793" cy="3563874"/>
          </a:xfrm>
          <a:prstGeom prst="rect">
            <a:avLst/>
          </a:prstGeom>
        </p:spPr>
      </p:pic>
      <p:pic>
        <p:nvPicPr>
          <p:cNvPr id="9" name="Immagine 8" descr="Immagine che contiene testo&#10;&#10;Descrizione generata automaticamente">
            <a:extLst>
              <a:ext uri="{FF2B5EF4-FFF2-40B4-BE49-F238E27FC236}">
                <a16:creationId xmlns:a16="http://schemas.microsoft.com/office/drawing/2014/main" id="{DB192C22-7DDD-45F9-A1D2-5BE33C6E24A2}"/>
              </a:ext>
            </a:extLst>
          </p:cNvPr>
          <p:cNvPicPr>
            <a:picLocks noChangeAspect="1"/>
          </p:cNvPicPr>
          <p:nvPr/>
        </p:nvPicPr>
        <p:blipFill>
          <a:blip r:embed="rId3"/>
          <a:stretch>
            <a:fillRect/>
          </a:stretch>
        </p:blipFill>
        <p:spPr>
          <a:xfrm>
            <a:off x="3921518" y="1735166"/>
            <a:ext cx="4421757" cy="3018192"/>
          </a:xfrm>
          <a:prstGeom prst="rect">
            <a:avLst/>
          </a:prstGeom>
        </p:spPr>
      </p:pic>
      <p:sp>
        <p:nvSpPr>
          <p:cNvPr id="11" name="Segnaposto testo 1">
            <a:extLst>
              <a:ext uri="{FF2B5EF4-FFF2-40B4-BE49-F238E27FC236}">
                <a16:creationId xmlns:a16="http://schemas.microsoft.com/office/drawing/2014/main" id="{BDF24150-D31E-49F9-BA42-F17DF15FFD94}"/>
              </a:ext>
            </a:extLst>
          </p:cNvPr>
          <p:cNvSpPr txBox="1">
            <a:spLocks/>
          </p:cNvSpPr>
          <p:nvPr/>
        </p:nvSpPr>
        <p:spPr>
          <a:xfrm>
            <a:off x="3499241" y="4130984"/>
            <a:ext cx="4666547" cy="11308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2060"/>
                </a:solidFill>
                <a:latin typeface="HP Simplified" panose="020B0604020204020204" pitchFamily="34" charset="0"/>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349250" indent="-171450">
              <a:buFont typeface="Arial" panose="020B0604020202020204" pitchFamily="34" charset="0"/>
              <a:buChar char="•"/>
            </a:pPr>
            <a:r>
              <a:rPr lang="en-GB" dirty="0"/>
              <a:t> The operator </a:t>
            </a:r>
            <a:r>
              <a:rPr lang="en-GB" b="1" i="1" dirty="0"/>
              <a:t>and</a:t>
            </a:r>
            <a:r>
              <a:rPr lang="en-GB" dirty="0"/>
              <a:t> returns its first argument if it is false; otherwise, it returns its second argument. The operator </a:t>
            </a:r>
            <a:r>
              <a:rPr lang="en-GB" b="1" i="1" dirty="0"/>
              <a:t>or</a:t>
            </a:r>
            <a:r>
              <a:rPr lang="en-GB" dirty="0"/>
              <a:t> returns its first argument if it is not false; otherwise, it returns its second argument</a:t>
            </a:r>
          </a:p>
          <a:p>
            <a:pPr marL="349250" indent="-171450">
              <a:buFont typeface="Arial" panose="020B0604020202020204" pitchFamily="34" charset="0"/>
              <a:buChar char="•"/>
            </a:pPr>
            <a:endParaRPr lang="en-GB" dirty="0"/>
          </a:p>
          <a:p>
            <a:pPr marL="177800" indent="0">
              <a:buFont typeface="Nunito Light"/>
              <a:buNone/>
            </a:pPr>
            <a:endParaRPr lang="en-GB" dirty="0"/>
          </a:p>
          <a:p>
            <a:pPr marL="177800" indent="0">
              <a:buFont typeface="Nunito Light"/>
              <a:buNone/>
            </a:pPr>
            <a:endParaRPr lang="en-GB" dirty="0"/>
          </a:p>
          <a:p>
            <a:pPr marL="177800" indent="0">
              <a:buFont typeface="Nunito Light"/>
              <a:buNone/>
            </a:pPr>
            <a:endParaRPr lang="en-GB" dirty="0"/>
          </a:p>
          <a:p>
            <a:pPr marL="177800" indent="0">
              <a:buFont typeface="Nunito Light"/>
              <a:buNone/>
            </a:pPr>
            <a:r>
              <a:rPr lang="en-GB" dirty="0"/>
              <a:t>			</a:t>
            </a:r>
          </a:p>
        </p:txBody>
      </p:sp>
    </p:spTree>
    <p:extLst>
      <p:ext uri="{BB962C8B-B14F-4D97-AF65-F5344CB8AC3E}">
        <p14:creationId xmlns:p14="http://schemas.microsoft.com/office/powerpoint/2010/main" val="28874066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5FE30BD0-6946-4BF1-97A9-A51401E2154B}"/>
              </a:ext>
            </a:extLst>
          </p:cNvPr>
          <p:cNvSpPr>
            <a:spLocks noGrp="1"/>
          </p:cNvSpPr>
          <p:nvPr>
            <p:ph type="body" idx="1"/>
          </p:nvPr>
        </p:nvSpPr>
        <p:spPr/>
        <p:txBody>
          <a:bodyPr/>
          <a:lstStyle/>
          <a:p>
            <a:pPr marL="177800" indent="0">
              <a:buNone/>
            </a:pPr>
            <a:r>
              <a:rPr lang="en-GB" dirty="0"/>
              <a:t>Lua denotes the string concatenation operator by ".." (two dots). If any of its operands is a number, Lua converts that number to a string.</a:t>
            </a:r>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r>
              <a:rPr lang="en-GB" dirty="0"/>
              <a:t>Strings in Lua are immutable values. The concatenation operator always creates a new string, without any modification to its operands:</a:t>
            </a:r>
          </a:p>
        </p:txBody>
      </p:sp>
      <p:sp>
        <p:nvSpPr>
          <p:cNvPr id="3" name="Titolo 2">
            <a:extLst>
              <a:ext uri="{FF2B5EF4-FFF2-40B4-BE49-F238E27FC236}">
                <a16:creationId xmlns:a16="http://schemas.microsoft.com/office/drawing/2014/main" id="{C92A7905-5648-4B37-A6D7-09541FC5E4C4}"/>
              </a:ext>
            </a:extLst>
          </p:cNvPr>
          <p:cNvSpPr>
            <a:spLocks noGrp="1"/>
          </p:cNvSpPr>
          <p:nvPr>
            <p:ph type="ctrTitle"/>
          </p:nvPr>
        </p:nvSpPr>
        <p:spPr/>
        <p:txBody>
          <a:bodyPr/>
          <a:lstStyle/>
          <a:p>
            <a:r>
              <a:rPr lang="it-IT" dirty="0" err="1"/>
              <a:t>Expressions</a:t>
            </a:r>
            <a:r>
              <a:rPr lang="it-IT" dirty="0"/>
              <a:t> </a:t>
            </a:r>
            <a:r>
              <a:rPr lang="it-IT" dirty="0" err="1"/>
              <a:t>cond.</a:t>
            </a:r>
            <a:endParaRPr lang="en-GB" dirty="0"/>
          </a:p>
        </p:txBody>
      </p:sp>
      <p:pic>
        <p:nvPicPr>
          <p:cNvPr id="5" name="Immagine 4" descr="Immagine che contiene testo&#10;&#10;Descrizione generata automaticamente">
            <a:extLst>
              <a:ext uri="{FF2B5EF4-FFF2-40B4-BE49-F238E27FC236}">
                <a16:creationId xmlns:a16="http://schemas.microsoft.com/office/drawing/2014/main" id="{216B0C2E-E4B6-45DE-AEFC-DEDC3FE62F53}"/>
              </a:ext>
            </a:extLst>
          </p:cNvPr>
          <p:cNvPicPr>
            <a:picLocks noChangeAspect="1"/>
          </p:cNvPicPr>
          <p:nvPr/>
        </p:nvPicPr>
        <p:blipFill>
          <a:blip r:embed="rId2"/>
          <a:stretch>
            <a:fillRect/>
          </a:stretch>
        </p:blipFill>
        <p:spPr>
          <a:xfrm>
            <a:off x="2049332" y="1371600"/>
            <a:ext cx="4744121" cy="2094085"/>
          </a:xfrm>
          <a:prstGeom prst="rect">
            <a:avLst/>
          </a:prstGeom>
        </p:spPr>
      </p:pic>
      <p:pic>
        <p:nvPicPr>
          <p:cNvPr id="7" name="Immagine 6" descr="Immagine che contiene testo&#10;&#10;Descrizione generata automaticamente">
            <a:extLst>
              <a:ext uri="{FF2B5EF4-FFF2-40B4-BE49-F238E27FC236}">
                <a16:creationId xmlns:a16="http://schemas.microsoft.com/office/drawing/2014/main" id="{99D87008-CFAF-47E5-894A-8E3CEEF0DDE1}"/>
              </a:ext>
            </a:extLst>
          </p:cNvPr>
          <p:cNvPicPr>
            <a:picLocks noChangeAspect="1"/>
          </p:cNvPicPr>
          <p:nvPr/>
        </p:nvPicPr>
        <p:blipFill>
          <a:blip r:embed="rId3"/>
          <a:stretch>
            <a:fillRect/>
          </a:stretch>
        </p:blipFill>
        <p:spPr>
          <a:xfrm>
            <a:off x="2804945" y="3268484"/>
            <a:ext cx="3698053" cy="2097403"/>
          </a:xfrm>
          <a:prstGeom prst="rect">
            <a:avLst/>
          </a:prstGeom>
        </p:spPr>
      </p:pic>
    </p:spTree>
    <p:extLst>
      <p:ext uri="{BB962C8B-B14F-4D97-AF65-F5344CB8AC3E}">
        <p14:creationId xmlns:p14="http://schemas.microsoft.com/office/powerpoint/2010/main" val="17785122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0B6695C8-4BCF-43A5-8F74-A1739DF0AC45}"/>
              </a:ext>
            </a:extLst>
          </p:cNvPr>
          <p:cNvSpPr>
            <a:spLocks noGrp="1"/>
          </p:cNvSpPr>
          <p:nvPr>
            <p:ph type="body" idx="1"/>
          </p:nvPr>
        </p:nvSpPr>
        <p:spPr/>
        <p:txBody>
          <a:bodyPr/>
          <a:lstStyle/>
          <a:p>
            <a:endParaRPr lang="en-GB"/>
          </a:p>
        </p:txBody>
      </p:sp>
      <p:sp>
        <p:nvSpPr>
          <p:cNvPr id="3" name="Titolo 2">
            <a:extLst>
              <a:ext uri="{FF2B5EF4-FFF2-40B4-BE49-F238E27FC236}">
                <a16:creationId xmlns:a16="http://schemas.microsoft.com/office/drawing/2014/main" id="{03E66472-D392-41A7-8324-6CA31E2A7891}"/>
              </a:ext>
            </a:extLst>
          </p:cNvPr>
          <p:cNvSpPr>
            <a:spLocks noGrp="1"/>
          </p:cNvSpPr>
          <p:nvPr>
            <p:ph type="ctrTitle"/>
          </p:nvPr>
        </p:nvSpPr>
        <p:spPr/>
        <p:txBody>
          <a:bodyPr/>
          <a:lstStyle/>
          <a:p>
            <a:r>
              <a:rPr lang="en-GB" dirty="0"/>
              <a:t>Assignment</a:t>
            </a:r>
          </a:p>
        </p:txBody>
      </p:sp>
      <p:pic>
        <p:nvPicPr>
          <p:cNvPr id="5" name="Immagine 4" descr="Immagine che contiene testo&#10;&#10;Descrizione generata automaticamente">
            <a:extLst>
              <a:ext uri="{FF2B5EF4-FFF2-40B4-BE49-F238E27FC236}">
                <a16:creationId xmlns:a16="http://schemas.microsoft.com/office/drawing/2014/main" id="{85E0BCE4-0E47-4DD0-B767-82F8039B8950}"/>
              </a:ext>
            </a:extLst>
          </p:cNvPr>
          <p:cNvPicPr>
            <a:picLocks noChangeAspect="1"/>
          </p:cNvPicPr>
          <p:nvPr/>
        </p:nvPicPr>
        <p:blipFill>
          <a:blip r:embed="rId2"/>
          <a:stretch>
            <a:fillRect/>
          </a:stretch>
        </p:blipFill>
        <p:spPr>
          <a:xfrm>
            <a:off x="756708" y="327750"/>
            <a:ext cx="7630583" cy="5143500"/>
          </a:xfrm>
          <a:prstGeom prst="rect">
            <a:avLst/>
          </a:prstGeom>
        </p:spPr>
      </p:pic>
    </p:spTree>
    <p:extLst>
      <p:ext uri="{BB962C8B-B14F-4D97-AF65-F5344CB8AC3E}">
        <p14:creationId xmlns:p14="http://schemas.microsoft.com/office/powerpoint/2010/main" val="5049012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2B02EF3C-1642-43D1-B1B7-394369B9D07C}"/>
              </a:ext>
            </a:extLst>
          </p:cNvPr>
          <p:cNvSpPr>
            <a:spLocks noGrp="1"/>
          </p:cNvSpPr>
          <p:nvPr>
            <p:ph type="body" idx="1"/>
          </p:nvPr>
        </p:nvSpPr>
        <p:spPr>
          <a:xfrm>
            <a:off x="806104" y="825950"/>
            <a:ext cx="6919200" cy="3510600"/>
          </a:xfrm>
        </p:spPr>
        <p:txBody>
          <a:bodyPr/>
          <a:lstStyle/>
          <a:p>
            <a:pPr marL="349250" indent="-171450">
              <a:buFont typeface="Arial" panose="020B0604020202020204" pitchFamily="34" charset="0"/>
              <a:buChar char="•"/>
            </a:pPr>
            <a:r>
              <a:rPr lang="it-IT" dirty="0" err="1"/>
              <a:t>If</a:t>
            </a:r>
            <a:r>
              <a:rPr lang="it-IT" dirty="0"/>
              <a:t> else </a:t>
            </a:r>
            <a:r>
              <a:rPr lang="it-IT" dirty="0" err="1"/>
              <a:t>elsif</a:t>
            </a:r>
            <a:r>
              <a:rPr lang="it-IT" dirty="0"/>
              <a:t> for – </a:t>
            </a:r>
            <a:r>
              <a:rPr lang="it-IT" dirty="0" err="1"/>
              <a:t>conditional</a:t>
            </a:r>
            <a:r>
              <a:rPr lang="it-IT" dirty="0"/>
              <a:t> </a:t>
            </a:r>
            <a:r>
              <a:rPr lang="it-IT" dirty="0" err="1"/>
              <a:t>structures</a:t>
            </a:r>
            <a:endParaRPr lang="it-IT" dirty="0"/>
          </a:p>
          <a:p>
            <a:pPr marL="349250" indent="-171450">
              <a:buFont typeface="Arial" panose="020B0604020202020204" pitchFamily="34" charset="0"/>
              <a:buChar char="•"/>
            </a:pPr>
            <a:r>
              <a:rPr lang="it-IT" dirty="0" err="1"/>
              <a:t>while</a:t>
            </a:r>
            <a:r>
              <a:rPr lang="it-IT" dirty="0"/>
              <a:t>, </a:t>
            </a:r>
            <a:r>
              <a:rPr lang="it-IT" dirty="0" err="1"/>
              <a:t>repeat</a:t>
            </a:r>
            <a:r>
              <a:rPr lang="it-IT" dirty="0"/>
              <a:t> </a:t>
            </a:r>
            <a:r>
              <a:rPr lang="it-IT" dirty="0" err="1"/>
              <a:t>untilm</a:t>
            </a:r>
            <a:r>
              <a:rPr lang="it-IT" dirty="0"/>
              <a:t> for – </a:t>
            </a:r>
            <a:r>
              <a:rPr lang="it-IT" dirty="0" err="1"/>
              <a:t>iteration</a:t>
            </a:r>
            <a:r>
              <a:rPr lang="it-IT" dirty="0"/>
              <a:t> </a:t>
            </a:r>
            <a:r>
              <a:rPr lang="it-IT" dirty="0" err="1"/>
              <a:t>structures</a:t>
            </a:r>
            <a:endParaRPr lang="it-IT" dirty="0"/>
          </a:p>
          <a:p>
            <a:pPr marL="349250" indent="-171450">
              <a:buFont typeface="Arial" panose="020B0604020202020204" pitchFamily="34" charset="0"/>
              <a:buChar char="•"/>
            </a:pPr>
            <a:endParaRPr lang="it-IT" dirty="0"/>
          </a:p>
          <a:p>
            <a:pPr marL="177800" indent="0">
              <a:buNone/>
            </a:pPr>
            <a:r>
              <a:rPr lang="en-GB" dirty="0"/>
              <a:t>All control structures have an explicit terminator: end terminates the if, for and while structures; and until terminates the repeat structure.</a:t>
            </a:r>
          </a:p>
          <a:p>
            <a:pPr marL="177800" indent="0">
              <a:buNone/>
            </a:pPr>
            <a:endParaRPr lang="en-GB" dirty="0"/>
          </a:p>
          <a:p>
            <a:pPr marL="177800" indent="0">
              <a:buNone/>
            </a:pPr>
            <a:r>
              <a:rPr lang="en-GB" dirty="0"/>
              <a:t>The condition expression of a control structure may result in any value. Lua treats as true all values different from false and nil.</a:t>
            </a:r>
          </a:p>
        </p:txBody>
      </p:sp>
      <p:sp>
        <p:nvSpPr>
          <p:cNvPr id="3" name="Titolo 2">
            <a:extLst>
              <a:ext uri="{FF2B5EF4-FFF2-40B4-BE49-F238E27FC236}">
                <a16:creationId xmlns:a16="http://schemas.microsoft.com/office/drawing/2014/main" id="{4C3E899F-3437-45B0-9583-F512FD8A5CB8}"/>
              </a:ext>
            </a:extLst>
          </p:cNvPr>
          <p:cNvSpPr>
            <a:spLocks noGrp="1"/>
          </p:cNvSpPr>
          <p:nvPr>
            <p:ph type="ctrTitle"/>
          </p:nvPr>
        </p:nvSpPr>
        <p:spPr/>
        <p:txBody>
          <a:bodyPr/>
          <a:lstStyle/>
          <a:p>
            <a:r>
              <a:rPr lang="en-GB" dirty="0"/>
              <a:t>Control Structures</a:t>
            </a:r>
          </a:p>
        </p:txBody>
      </p:sp>
      <p:pic>
        <p:nvPicPr>
          <p:cNvPr id="5" name="Immagine 4" descr="Immagine che contiene testo&#10;&#10;Descrizione generata automaticamente">
            <a:extLst>
              <a:ext uri="{FF2B5EF4-FFF2-40B4-BE49-F238E27FC236}">
                <a16:creationId xmlns:a16="http://schemas.microsoft.com/office/drawing/2014/main" id="{BB3A2386-D8DB-4E57-946E-6B7DBF886259}"/>
              </a:ext>
            </a:extLst>
          </p:cNvPr>
          <p:cNvPicPr>
            <a:picLocks noChangeAspect="1"/>
          </p:cNvPicPr>
          <p:nvPr/>
        </p:nvPicPr>
        <p:blipFill>
          <a:blip r:embed="rId2"/>
          <a:stretch>
            <a:fillRect/>
          </a:stretch>
        </p:blipFill>
        <p:spPr>
          <a:xfrm>
            <a:off x="2734418" y="2228030"/>
            <a:ext cx="4059036" cy="3132059"/>
          </a:xfrm>
          <a:prstGeom prst="rect">
            <a:avLst/>
          </a:prstGeom>
        </p:spPr>
      </p:pic>
    </p:spTree>
    <p:extLst>
      <p:ext uri="{BB962C8B-B14F-4D97-AF65-F5344CB8AC3E}">
        <p14:creationId xmlns:p14="http://schemas.microsoft.com/office/powerpoint/2010/main" val="39610995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E69B95C6-B9E6-4501-8E93-13B3B3455292}"/>
              </a:ext>
            </a:extLst>
          </p:cNvPr>
          <p:cNvSpPr>
            <a:spLocks noGrp="1"/>
          </p:cNvSpPr>
          <p:nvPr>
            <p:ph type="body" idx="1"/>
          </p:nvPr>
        </p:nvSpPr>
        <p:spPr>
          <a:xfrm>
            <a:off x="266130" y="916292"/>
            <a:ext cx="4483670" cy="3310914"/>
          </a:xfrm>
        </p:spPr>
        <p:txBody>
          <a:bodyPr/>
          <a:lstStyle/>
          <a:p>
            <a:pPr marL="177800" indent="0">
              <a:buNone/>
            </a:pPr>
            <a:r>
              <a:rPr lang="en-GB" dirty="0"/>
              <a:t>The for statement has two variants: the numeric for and the generic for.</a:t>
            </a:r>
          </a:p>
          <a:p>
            <a:endParaRPr lang="en-GB" dirty="0"/>
          </a:p>
          <a:p>
            <a:pPr marL="177800" indent="0">
              <a:buNone/>
            </a:pPr>
            <a:r>
              <a:rPr lang="en-GB" dirty="0"/>
              <a:t>A numeric for has the following syntax:</a:t>
            </a:r>
          </a:p>
          <a:p>
            <a:endParaRPr lang="en-GB" dirty="0"/>
          </a:p>
          <a:p>
            <a:pPr marL="177800" indent="0">
              <a:buNone/>
            </a:pPr>
            <a:r>
              <a:rPr lang="en-GB" dirty="0"/>
              <a:t>  for var=exp1,exp2,exp3 do</a:t>
            </a:r>
          </a:p>
          <a:p>
            <a:pPr marL="177800" indent="0">
              <a:buNone/>
            </a:pPr>
            <a:r>
              <a:rPr lang="en-GB" dirty="0"/>
              <a:t>      something</a:t>
            </a:r>
          </a:p>
          <a:p>
            <a:pPr marL="177800" indent="0">
              <a:buNone/>
            </a:pPr>
            <a:r>
              <a:rPr lang="en-GB" dirty="0"/>
              <a:t>  end</a:t>
            </a:r>
          </a:p>
          <a:p>
            <a:pPr marL="177800" indent="0">
              <a:buNone/>
            </a:pPr>
            <a:endParaRPr lang="en-GB" dirty="0"/>
          </a:p>
          <a:p>
            <a:pPr marL="177800" indent="0">
              <a:buNone/>
            </a:pPr>
            <a:r>
              <a:rPr lang="en-GB" dirty="0"/>
              <a:t>That loop will execute something for each value of var from exp1 to exp2, using exp3 as the step to increment var. This third expression is optional; when absent, Lua assumes one as the step value.</a:t>
            </a:r>
          </a:p>
          <a:p>
            <a:pPr marL="177800" indent="0">
              <a:buNone/>
            </a:pPr>
            <a:endParaRPr lang="en-GB" dirty="0"/>
          </a:p>
          <a:p>
            <a:pPr marL="177800" indent="0">
              <a:buNone/>
            </a:pPr>
            <a:r>
              <a:rPr lang="en-GB" dirty="0"/>
              <a:t>The generic for loop allows you to traverse all values returned by an iterator function.</a:t>
            </a:r>
          </a:p>
        </p:txBody>
      </p:sp>
      <p:sp>
        <p:nvSpPr>
          <p:cNvPr id="3" name="Titolo 2">
            <a:extLst>
              <a:ext uri="{FF2B5EF4-FFF2-40B4-BE49-F238E27FC236}">
                <a16:creationId xmlns:a16="http://schemas.microsoft.com/office/drawing/2014/main" id="{D6ADC0B0-EC2E-4A27-9310-65B8C7D01DDC}"/>
              </a:ext>
            </a:extLst>
          </p:cNvPr>
          <p:cNvSpPr>
            <a:spLocks noGrp="1"/>
          </p:cNvSpPr>
          <p:nvPr>
            <p:ph type="ctrTitle"/>
          </p:nvPr>
        </p:nvSpPr>
        <p:spPr/>
        <p:txBody>
          <a:bodyPr/>
          <a:lstStyle/>
          <a:p>
            <a:r>
              <a:rPr lang="en-GB" dirty="0"/>
              <a:t>Numeric for – Generic for</a:t>
            </a:r>
          </a:p>
        </p:txBody>
      </p:sp>
      <p:pic>
        <p:nvPicPr>
          <p:cNvPr id="5" name="Immagine 4" descr="Immagine che contiene testo&#10;&#10;Descrizione generata automaticamente">
            <a:extLst>
              <a:ext uri="{FF2B5EF4-FFF2-40B4-BE49-F238E27FC236}">
                <a16:creationId xmlns:a16="http://schemas.microsoft.com/office/drawing/2014/main" id="{D8282CB7-020D-454E-B77E-D3BCB71A7732}"/>
              </a:ext>
            </a:extLst>
          </p:cNvPr>
          <p:cNvPicPr>
            <a:picLocks noChangeAspect="1"/>
          </p:cNvPicPr>
          <p:nvPr/>
        </p:nvPicPr>
        <p:blipFill>
          <a:blip r:embed="rId2"/>
          <a:stretch>
            <a:fillRect/>
          </a:stretch>
        </p:blipFill>
        <p:spPr>
          <a:xfrm>
            <a:off x="4378908" y="660932"/>
            <a:ext cx="5038686" cy="4055315"/>
          </a:xfrm>
          <a:prstGeom prst="rect">
            <a:avLst/>
          </a:prstGeom>
        </p:spPr>
      </p:pic>
      <p:pic>
        <p:nvPicPr>
          <p:cNvPr id="7" name="Immagine 6" descr="Immagine che contiene testo&#10;&#10;Descrizione generata automaticamente">
            <a:extLst>
              <a:ext uri="{FF2B5EF4-FFF2-40B4-BE49-F238E27FC236}">
                <a16:creationId xmlns:a16="http://schemas.microsoft.com/office/drawing/2014/main" id="{C7A84709-CAC9-4E4C-B08E-160647235958}"/>
              </a:ext>
            </a:extLst>
          </p:cNvPr>
          <p:cNvPicPr>
            <a:picLocks noChangeAspect="1"/>
          </p:cNvPicPr>
          <p:nvPr/>
        </p:nvPicPr>
        <p:blipFill>
          <a:blip r:embed="rId3"/>
          <a:stretch>
            <a:fillRect/>
          </a:stretch>
        </p:blipFill>
        <p:spPr>
          <a:xfrm>
            <a:off x="220361" y="1496938"/>
            <a:ext cx="2492359" cy="1758535"/>
          </a:xfrm>
          <a:prstGeom prst="rect">
            <a:avLst/>
          </a:prstGeom>
        </p:spPr>
      </p:pic>
    </p:spTree>
    <p:extLst>
      <p:ext uri="{BB962C8B-B14F-4D97-AF65-F5344CB8AC3E}">
        <p14:creationId xmlns:p14="http://schemas.microsoft.com/office/powerpoint/2010/main" val="12327608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4AF55362-EB44-42FC-9319-B8E65B8DCCD5}"/>
              </a:ext>
            </a:extLst>
          </p:cNvPr>
          <p:cNvSpPr>
            <a:spLocks noGrp="1"/>
          </p:cNvSpPr>
          <p:nvPr>
            <p:ph type="body" idx="1"/>
          </p:nvPr>
        </p:nvSpPr>
        <p:spPr/>
        <p:txBody>
          <a:bodyPr/>
          <a:lstStyle/>
          <a:p>
            <a:pPr marL="177800" indent="0">
              <a:buNone/>
            </a:pPr>
            <a:r>
              <a:rPr lang="en-GB" dirty="0"/>
              <a:t>An iterator is any construction that allows you to iterate over the elements of a collection. Lua represents iterators by functions: Each time we call that function, it returns a "next" element from the collection.</a:t>
            </a:r>
          </a:p>
        </p:txBody>
      </p:sp>
      <p:sp>
        <p:nvSpPr>
          <p:cNvPr id="3" name="Titolo 2">
            <a:extLst>
              <a:ext uri="{FF2B5EF4-FFF2-40B4-BE49-F238E27FC236}">
                <a16:creationId xmlns:a16="http://schemas.microsoft.com/office/drawing/2014/main" id="{4BCC274A-88E5-404C-8D88-5566EA69EDEA}"/>
              </a:ext>
            </a:extLst>
          </p:cNvPr>
          <p:cNvSpPr>
            <a:spLocks noGrp="1"/>
          </p:cNvSpPr>
          <p:nvPr>
            <p:ph type="ctrTitle"/>
          </p:nvPr>
        </p:nvSpPr>
        <p:spPr/>
        <p:txBody>
          <a:bodyPr/>
          <a:lstStyle/>
          <a:p>
            <a:r>
              <a:rPr lang="it-IT" dirty="0" err="1"/>
              <a:t>Iterators</a:t>
            </a:r>
            <a:endParaRPr lang="en-GB" dirty="0"/>
          </a:p>
        </p:txBody>
      </p:sp>
      <p:pic>
        <p:nvPicPr>
          <p:cNvPr id="5" name="Immagine 4" descr="Immagine che contiene testo&#10;&#10;Descrizione generata automaticamente">
            <a:extLst>
              <a:ext uri="{FF2B5EF4-FFF2-40B4-BE49-F238E27FC236}">
                <a16:creationId xmlns:a16="http://schemas.microsoft.com/office/drawing/2014/main" id="{735A584A-4E10-4902-9DCB-C4B2E2596E53}"/>
              </a:ext>
            </a:extLst>
          </p:cNvPr>
          <p:cNvPicPr>
            <a:picLocks noChangeAspect="1"/>
          </p:cNvPicPr>
          <p:nvPr/>
        </p:nvPicPr>
        <p:blipFill>
          <a:blip r:embed="rId2"/>
          <a:stretch>
            <a:fillRect/>
          </a:stretch>
        </p:blipFill>
        <p:spPr>
          <a:xfrm>
            <a:off x="590652" y="1406001"/>
            <a:ext cx="7479196" cy="3957935"/>
          </a:xfrm>
          <a:prstGeom prst="rect">
            <a:avLst/>
          </a:prstGeom>
        </p:spPr>
      </p:pic>
    </p:spTree>
    <p:extLst>
      <p:ext uri="{BB962C8B-B14F-4D97-AF65-F5344CB8AC3E}">
        <p14:creationId xmlns:p14="http://schemas.microsoft.com/office/powerpoint/2010/main" val="7365772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4"/>
          <p:cNvSpPr txBox="1">
            <a:spLocks noGrp="1"/>
          </p:cNvSpPr>
          <p:nvPr>
            <p:ph type="body" idx="1"/>
          </p:nvPr>
        </p:nvSpPr>
        <p:spPr>
          <a:xfrm>
            <a:off x="784058" y="884428"/>
            <a:ext cx="7068005" cy="3510600"/>
          </a:xfrm>
          <a:prstGeom prst="rect">
            <a:avLst/>
          </a:prstGeom>
        </p:spPr>
        <p:txBody>
          <a:bodyPr spcFirstLastPara="1" wrap="square" lIns="91425" tIns="91425" rIns="91425" bIns="91425" anchor="t" anchorCtr="0">
            <a:noAutofit/>
          </a:bodyPr>
          <a:lstStyle/>
          <a:p>
            <a:pPr marL="457200" lvl="0" indent="-228600" rtl="0">
              <a:lnSpc>
                <a:spcPct val="100000"/>
              </a:lnSpc>
              <a:spcBef>
                <a:spcPts val="0"/>
              </a:spcBef>
              <a:spcAft>
                <a:spcPts val="0"/>
              </a:spcAft>
              <a:buNone/>
            </a:pPr>
            <a:endParaRPr lang="en-GB" sz="1600" b="1" dirty="0">
              <a:solidFill>
                <a:srgbClr val="002060"/>
              </a:solidFill>
            </a:endParaRPr>
          </a:p>
          <a:p>
            <a:pPr marL="457200" lvl="0" indent="-228600" rtl="0">
              <a:lnSpc>
                <a:spcPct val="100000"/>
              </a:lnSpc>
              <a:spcBef>
                <a:spcPts val="0"/>
              </a:spcBef>
              <a:spcAft>
                <a:spcPts val="0"/>
              </a:spcAft>
              <a:buFont typeface="Arial" panose="020B0604020202020204" pitchFamily="34" charset="0"/>
              <a:buChar char="•"/>
            </a:pPr>
            <a:r>
              <a:rPr lang="en-GB" sz="1600" dirty="0">
                <a:solidFill>
                  <a:srgbClr val="002060"/>
                </a:solidFill>
              </a:rPr>
              <a:t>Started as in-house project in 1993 by Roberto </a:t>
            </a:r>
            <a:r>
              <a:rPr lang="en-GB" sz="1600" dirty="0" err="1">
                <a:solidFill>
                  <a:srgbClr val="002060"/>
                </a:solidFill>
              </a:rPr>
              <a:t>Ierusalimschy</a:t>
            </a:r>
            <a:r>
              <a:rPr lang="en-GB" sz="1600" dirty="0">
                <a:solidFill>
                  <a:srgbClr val="002060"/>
                </a:solidFill>
              </a:rPr>
              <a:t>, Luiz Henrique de </a:t>
            </a:r>
            <a:r>
              <a:rPr lang="en-GB" sz="1600" dirty="0" err="1">
                <a:solidFill>
                  <a:srgbClr val="002060"/>
                </a:solidFill>
              </a:rPr>
              <a:t>Figueiredo</a:t>
            </a:r>
            <a:r>
              <a:rPr lang="en-GB" sz="1600" dirty="0">
                <a:solidFill>
                  <a:srgbClr val="002060"/>
                </a:solidFill>
              </a:rPr>
              <a:t>, and Waldemar </a:t>
            </a:r>
            <a:r>
              <a:rPr lang="en-GB" sz="1600" dirty="0" err="1">
                <a:solidFill>
                  <a:srgbClr val="002060"/>
                </a:solidFill>
              </a:rPr>
              <a:t>Celes</a:t>
            </a:r>
            <a:r>
              <a:rPr lang="en-GB" sz="1600" dirty="0">
                <a:solidFill>
                  <a:srgbClr val="002060"/>
                </a:solidFill>
              </a:rPr>
              <a:t>.</a:t>
            </a:r>
          </a:p>
          <a:p>
            <a:pPr marL="457200" lvl="0" indent="-228600" rtl="0">
              <a:lnSpc>
                <a:spcPct val="100000"/>
              </a:lnSpc>
              <a:spcBef>
                <a:spcPts val="0"/>
              </a:spcBef>
              <a:spcAft>
                <a:spcPts val="0"/>
              </a:spcAft>
              <a:buFont typeface="Arial" panose="020B0604020202020204" pitchFamily="34" charset="0"/>
              <a:buChar char="•"/>
            </a:pPr>
            <a:endParaRPr lang="en-GB" sz="1600" dirty="0">
              <a:solidFill>
                <a:srgbClr val="002060"/>
              </a:solidFill>
            </a:endParaRPr>
          </a:p>
          <a:p>
            <a:pPr marL="457200" lvl="0" indent="-228600" rtl="0">
              <a:lnSpc>
                <a:spcPct val="100000"/>
              </a:lnSpc>
              <a:spcBef>
                <a:spcPts val="0"/>
              </a:spcBef>
              <a:spcAft>
                <a:spcPts val="0"/>
              </a:spcAft>
              <a:buFont typeface="Arial" panose="020B0604020202020204" pitchFamily="34" charset="0"/>
              <a:buChar char="•"/>
            </a:pPr>
            <a:r>
              <a:rPr lang="en-GB" sz="1600" dirty="0">
                <a:solidFill>
                  <a:srgbClr val="002060"/>
                </a:solidFill>
              </a:rPr>
              <a:t>Lua is designed, implemented, and maintained by a team at PUC-Rio, the Pontifical Catholic University of Rio de Janeiro in Brazil.</a:t>
            </a:r>
          </a:p>
          <a:p>
            <a:pPr marL="457200" lvl="0" indent="-228600" rtl="0">
              <a:lnSpc>
                <a:spcPct val="100000"/>
              </a:lnSpc>
              <a:spcBef>
                <a:spcPts val="0"/>
              </a:spcBef>
              <a:spcAft>
                <a:spcPts val="0"/>
              </a:spcAft>
              <a:buFont typeface="Arial" panose="020B0604020202020204" pitchFamily="34" charset="0"/>
              <a:buChar char="•"/>
            </a:pPr>
            <a:endParaRPr lang="en-GB" sz="1600" dirty="0">
              <a:solidFill>
                <a:srgbClr val="002060"/>
              </a:solidFill>
            </a:endParaRPr>
          </a:p>
          <a:p>
            <a:pPr marL="457200" lvl="0" indent="-228600" rtl="0">
              <a:lnSpc>
                <a:spcPct val="100000"/>
              </a:lnSpc>
              <a:spcBef>
                <a:spcPts val="0"/>
              </a:spcBef>
              <a:spcAft>
                <a:spcPts val="0"/>
              </a:spcAft>
              <a:buFont typeface="Arial" panose="020B0604020202020204" pitchFamily="34" charset="0"/>
              <a:buChar char="•"/>
            </a:pPr>
            <a:r>
              <a:rPr lang="en-GB" sz="1600" dirty="0">
                <a:solidFill>
                  <a:srgbClr val="002060"/>
                </a:solidFill>
              </a:rPr>
              <a:t>Designed from the beginning to be a software that can be integrated with the code written in C</a:t>
            </a:r>
          </a:p>
          <a:p>
            <a:pPr marL="457200" lvl="0" indent="-228600" rtl="0">
              <a:lnSpc>
                <a:spcPct val="100000"/>
              </a:lnSpc>
              <a:spcBef>
                <a:spcPts val="0"/>
              </a:spcBef>
              <a:spcAft>
                <a:spcPts val="0"/>
              </a:spcAft>
              <a:buFont typeface="Arial" panose="020B0604020202020204" pitchFamily="34" charset="0"/>
              <a:buChar char="•"/>
            </a:pPr>
            <a:endParaRPr lang="en-GB" sz="1600" dirty="0">
              <a:solidFill>
                <a:srgbClr val="002060"/>
              </a:solidFill>
            </a:endParaRPr>
          </a:p>
          <a:p>
            <a:pPr marL="457200" lvl="0" indent="-228600" rtl="0">
              <a:lnSpc>
                <a:spcPct val="100000"/>
              </a:lnSpc>
              <a:spcBef>
                <a:spcPts val="0"/>
              </a:spcBef>
              <a:spcAft>
                <a:spcPts val="0"/>
              </a:spcAft>
              <a:buFont typeface="Arial" panose="020B0604020202020204" pitchFamily="34" charset="0"/>
              <a:buChar char="•"/>
            </a:pPr>
            <a:r>
              <a:rPr lang="en-GB" sz="1600" dirty="0">
                <a:solidFill>
                  <a:srgbClr val="002060"/>
                </a:solidFill>
              </a:rPr>
              <a:t>It does not try to do what C can already do but aims at offering what C is not good:</a:t>
            </a:r>
          </a:p>
          <a:p>
            <a:pPr marL="857250" lvl="1" indent="-171450">
              <a:lnSpc>
                <a:spcPct val="100000"/>
              </a:lnSpc>
              <a:spcBef>
                <a:spcPts val="0"/>
              </a:spcBef>
              <a:buFont typeface="Arial" panose="020B0604020202020204" pitchFamily="34" charset="0"/>
              <a:buChar char="•"/>
            </a:pPr>
            <a:r>
              <a:rPr lang="en-GB" sz="1600" b="1" dirty="0">
                <a:solidFill>
                  <a:srgbClr val="002060"/>
                </a:solidFill>
              </a:rPr>
              <a:t>Good distance from hardware</a:t>
            </a:r>
          </a:p>
          <a:p>
            <a:pPr marL="857250" lvl="1" indent="-171450">
              <a:lnSpc>
                <a:spcPct val="100000"/>
              </a:lnSpc>
              <a:spcBef>
                <a:spcPts val="0"/>
              </a:spcBef>
              <a:buFont typeface="Arial" panose="020B0604020202020204" pitchFamily="34" charset="0"/>
              <a:buChar char="•"/>
            </a:pPr>
            <a:r>
              <a:rPr lang="en-GB" sz="1600" b="1" dirty="0">
                <a:solidFill>
                  <a:srgbClr val="002060"/>
                </a:solidFill>
              </a:rPr>
              <a:t>Dynamic data structures</a:t>
            </a:r>
          </a:p>
          <a:p>
            <a:pPr marL="857250" lvl="1" indent="-171450">
              <a:lnSpc>
                <a:spcPct val="100000"/>
              </a:lnSpc>
              <a:spcBef>
                <a:spcPts val="0"/>
              </a:spcBef>
              <a:buFont typeface="Arial" panose="020B0604020202020204" pitchFamily="34" charset="0"/>
              <a:buChar char="•"/>
            </a:pPr>
            <a:r>
              <a:rPr lang="en-GB" sz="1600" b="1" dirty="0">
                <a:solidFill>
                  <a:srgbClr val="002060"/>
                </a:solidFill>
              </a:rPr>
              <a:t>Ease of testing and debugging</a:t>
            </a:r>
          </a:p>
          <a:p>
            <a:pPr marL="457200" lvl="0" indent="-228600" rtl="0">
              <a:lnSpc>
                <a:spcPct val="100000"/>
              </a:lnSpc>
              <a:spcBef>
                <a:spcPts val="0"/>
              </a:spcBef>
              <a:spcAft>
                <a:spcPts val="0"/>
              </a:spcAft>
              <a:buFont typeface="Arial" panose="020B0604020202020204" pitchFamily="34" charset="0"/>
              <a:buChar char="•"/>
            </a:pPr>
            <a:endParaRPr lang="en-GB" dirty="0">
              <a:solidFill>
                <a:srgbClr val="434343"/>
              </a:solidFill>
            </a:endParaRPr>
          </a:p>
        </p:txBody>
      </p:sp>
      <p:sp>
        <p:nvSpPr>
          <p:cNvPr id="159" name="Google Shape;159;p3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2060"/>
                </a:solidFill>
              </a:rPr>
              <a:t>HISTORY OF LUA</a:t>
            </a:r>
            <a:endParaRPr dirty="0">
              <a:solidFill>
                <a:srgbClr val="00206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626D2E64-A63D-437A-A8DC-5778223D0D65}"/>
              </a:ext>
            </a:extLst>
          </p:cNvPr>
          <p:cNvSpPr>
            <a:spLocks noGrp="1"/>
          </p:cNvSpPr>
          <p:nvPr>
            <p:ph type="ctrTitle"/>
          </p:nvPr>
        </p:nvSpPr>
        <p:spPr>
          <a:xfrm>
            <a:off x="1964850" y="104371"/>
            <a:ext cx="5214300" cy="946200"/>
          </a:xfrm>
        </p:spPr>
        <p:txBody>
          <a:bodyPr/>
          <a:lstStyle/>
          <a:p>
            <a:r>
              <a:rPr lang="it-IT" dirty="0"/>
              <a:t>Running </a:t>
            </a:r>
            <a:r>
              <a:rPr lang="it-IT" dirty="0" err="1"/>
              <a:t>example</a:t>
            </a:r>
            <a:r>
              <a:rPr lang="it-IT" dirty="0"/>
              <a:t> </a:t>
            </a:r>
            <a:r>
              <a:rPr lang="it-IT" dirty="0" err="1"/>
              <a:t>LoopExample.lua</a:t>
            </a:r>
            <a:endParaRPr lang="en-GB" dirty="0"/>
          </a:p>
        </p:txBody>
      </p:sp>
      <p:pic>
        <p:nvPicPr>
          <p:cNvPr id="5" name="Immagine 4" descr="Immagine che contiene testo&#10;&#10;Descrizione generata automaticamente">
            <a:extLst>
              <a:ext uri="{FF2B5EF4-FFF2-40B4-BE49-F238E27FC236}">
                <a16:creationId xmlns:a16="http://schemas.microsoft.com/office/drawing/2014/main" id="{94EB0251-FAE4-434D-9E56-15A8BE76FC62}"/>
              </a:ext>
            </a:extLst>
          </p:cNvPr>
          <p:cNvPicPr>
            <a:picLocks noChangeAspect="1"/>
          </p:cNvPicPr>
          <p:nvPr/>
        </p:nvPicPr>
        <p:blipFill>
          <a:blip r:embed="rId2"/>
          <a:stretch>
            <a:fillRect/>
          </a:stretch>
        </p:blipFill>
        <p:spPr>
          <a:xfrm>
            <a:off x="291398" y="223629"/>
            <a:ext cx="3740727" cy="5143500"/>
          </a:xfrm>
          <a:prstGeom prst="rect">
            <a:avLst/>
          </a:prstGeom>
        </p:spPr>
      </p:pic>
      <p:pic>
        <p:nvPicPr>
          <p:cNvPr id="9" name="Immagine 8" descr="Immagine che contiene testo&#10;&#10;Descrizione generata automaticamente">
            <a:extLst>
              <a:ext uri="{FF2B5EF4-FFF2-40B4-BE49-F238E27FC236}">
                <a16:creationId xmlns:a16="http://schemas.microsoft.com/office/drawing/2014/main" id="{2FEB5E4A-5970-45D0-B6E6-C236FDFB92C5}"/>
              </a:ext>
            </a:extLst>
          </p:cNvPr>
          <p:cNvPicPr>
            <a:picLocks noChangeAspect="1"/>
          </p:cNvPicPr>
          <p:nvPr/>
        </p:nvPicPr>
        <p:blipFill>
          <a:blip r:embed="rId3"/>
          <a:stretch>
            <a:fillRect/>
          </a:stretch>
        </p:blipFill>
        <p:spPr>
          <a:xfrm>
            <a:off x="3309730" y="1297799"/>
            <a:ext cx="6062870" cy="2816207"/>
          </a:xfrm>
          <a:prstGeom prst="rect">
            <a:avLst/>
          </a:prstGeom>
        </p:spPr>
      </p:pic>
    </p:spTree>
    <p:extLst>
      <p:ext uri="{BB962C8B-B14F-4D97-AF65-F5344CB8AC3E}">
        <p14:creationId xmlns:p14="http://schemas.microsoft.com/office/powerpoint/2010/main" val="11736774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926D2022-0D4B-4103-A7C3-99950BAFE064}"/>
              </a:ext>
            </a:extLst>
          </p:cNvPr>
          <p:cNvSpPr>
            <a:spLocks noGrp="1"/>
          </p:cNvSpPr>
          <p:nvPr>
            <p:ph type="body" idx="1"/>
          </p:nvPr>
        </p:nvSpPr>
        <p:spPr/>
        <p:txBody>
          <a:bodyPr/>
          <a:lstStyle/>
          <a:p>
            <a:pPr marL="177800" indent="0">
              <a:buNone/>
            </a:pPr>
            <a:r>
              <a:rPr lang="en-GB" dirty="0"/>
              <a:t>Lua offers a higher-level function to load and run libraries, called </a:t>
            </a:r>
            <a:r>
              <a:rPr lang="en-GB" b="1" i="1" dirty="0"/>
              <a:t>require</a:t>
            </a:r>
            <a:r>
              <a:rPr lang="en-GB" dirty="0"/>
              <a:t>.  First </a:t>
            </a:r>
            <a:r>
              <a:rPr lang="en-GB" b="1" i="1" dirty="0"/>
              <a:t>require</a:t>
            </a:r>
            <a:r>
              <a:rPr lang="en-GB" dirty="0"/>
              <a:t> searches for the file in a path; second, require controls whether a file has already been run to avoid duplicating the work. Because of these features, require is the preferred function in Lua for loading libraries.</a:t>
            </a:r>
          </a:p>
        </p:txBody>
      </p:sp>
      <p:sp>
        <p:nvSpPr>
          <p:cNvPr id="3" name="Titolo 2">
            <a:extLst>
              <a:ext uri="{FF2B5EF4-FFF2-40B4-BE49-F238E27FC236}">
                <a16:creationId xmlns:a16="http://schemas.microsoft.com/office/drawing/2014/main" id="{329AF6EF-2ED1-457B-8E21-923365035ED0}"/>
              </a:ext>
            </a:extLst>
          </p:cNvPr>
          <p:cNvSpPr>
            <a:spLocks noGrp="1"/>
          </p:cNvSpPr>
          <p:nvPr>
            <p:ph type="ctrTitle"/>
          </p:nvPr>
        </p:nvSpPr>
        <p:spPr/>
        <p:txBody>
          <a:bodyPr/>
          <a:lstStyle/>
          <a:p>
            <a:r>
              <a:rPr lang="en-GB" dirty="0"/>
              <a:t>The require Function</a:t>
            </a:r>
          </a:p>
        </p:txBody>
      </p:sp>
    </p:spTree>
    <p:extLst>
      <p:ext uri="{BB962C8B-B14F-4D97-AF65-F5344CB8AC3E}">
        <p14:creationId xmlns:p14="http://schemas.microsoft.com/office/powerpoint/2010/main" val="1960138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A668915A-1F81-4A33-8667-92F3B9B7BA70}"/>
              </a:ext>
            </a:extLst>
          </p:cNvPr>
          <p:cNvSpPr>
            <a:spLocks noGrp="1"/>
          </p:cNvSpPr>
          <p:nvPr>
            <p:ph type="body" idx="1"/>
          </p:nvPr>
        </p:nvSpPr>
        <p:spPr>
          <a:xfrm>
            <a:off x="853332" y="763605"/>
            <a:ext cx="6919200" cy="3510600"/>
          </a:xfrm>
        </p:spPr>
        <p:txBody>
          <a:bodyPr/>
          <a:lstStyle/>
          <a:p>
            <a:pPr marL="349250" indent="-171450">
              <a:buFont typeface="Arial" panose="020B0604020202020204" pitchFamily="34" charset="0"/>
              <a:buChar char="•"/>
            </a:pPr>
            <a:r>
              <a:rPr lang="en-GB" sz="1600" dirty="0"/>
              <a:t>Lua offers all its coroutine functions packed in the </a:t>
            </a:r>
            <a:r>
              <a:rPr lang="en-GB" sz="1600" b="1" i="1" dirty="0"/>
              <a:t>coroutine </a:t>
            </a:r>
            <a:r>
              <a:rPr lang="en-GB" sz="1600" dirty="0"/>
              <a:t>table. The </a:t>
            </a:r>
            <a:r>
              <a:rPr lang="en-GB" sz="1600" b="1" i="1" dirty="0"/>
              <a:t>create</a:t>
            </a:r>
            <a:r>
              <a:rPr lang="en-GB" sz="1600" dirty="0"/>
              <a:t> function creates new coroutines. It has a single argument, a function with the code that the coroutine will run. It returns a value of type</a:t>
            </a:r>
            <a:r>
              <a:rPr lang="en-GB" sz="1600" b="1" dirty="0"/>
              <a:t> thread</a:t>
            </a:r>
            <a:r>
              <a:rPr lang="en-GB" sz="1600" dirty="0"/>
              <a:t>, which represents the </a:t>
            </a:r>
            <a:r>
              <a:rPr lang="en-GB" sz="1600" b="1" dirty="0"/>
              <a:t>new coroutine</a:t>
            </a:r>
            <a:r>
              <a:rPr lang="en-GB" sz="1600" dirty="0"/>
              <a:t>. Quite often, the argument to create is an anonymous function.</a:t>
            </a:r>
          </a:p>
          <a:p>
            <a:pPr marL="177800" indent="0">
              <a:buNone/>
            </a:pPr>
            <a:endParaRPr lang="en-GB" sz="1600" dirty="0"/>
          </a:p>
          <a:p>
            <a:pPr marL="349250" indent="-171450">
              <a:buFont typeface="Arial" panose="020B0604020202020204" pitchFamily="34" charset="0"/>
              <a:buChar char="•"/>
            </a:pPr>
            <a:r>
              <a:rPr lang="en-GB" sz="1600" dirty="0"/>
              <a:t>A coroutine can be in one of three different states: suspended, running, and dead. When we create a coroutine, it starts in the suspended state. That means that a coroutine does not run its body automatically when we create it.</a:t>
            </a:r>
          </a:p>
          <a:p>
            <a:pPr marL="177800" indent="0">
              <a:buNone/>
            </a:pPr>
            <a:endParaRPr lang="en-GB" sz="1600" dirty="0"/>
          </a:p>
          <a:p>
            <a:pPr marL="349250" indent="-171450">
              <a:buFont typeface="Arial" panose="020B0604020202020204" pitchFamily="34" charset="0"/>
              <a:buChar char="•"/>
            </a:pPr>
            <a:r>
              <a:rPr lang="en-GB" sz="1600" dirty="0"/>
              <a:t> Coroutines are like threads except that they can't run in parallel.</a:t>
            </a:r>
          </a:p>
          <a:p>
            <a:pPr marL="349250" indent="-171450">
              <a:buFont typeface="Arial" panose="020B0604020202020204" pitchFamily="34" charset="0"/>
              <a:buChar char="•"/>
            </a:pPr>
            <a:endParaRPr lang="en-GB" sz="1600" dirty="0"/>
          </a:p>
          <a:p>
            <a:pPr marL="349250" indent="-171450">
              <a:buFont typeface="Arial" panose="020B0604020202020204" pitchFamily="34" charset="0"/>
              <a:buChar char="•"/>
            </a:pPr>
            <a:r>
              <a:rPr lang="en-GB" sz="1600" dirty="0"/>
              <a:t>Coroutines are </a:t>
            </a:r>
            <a:r>
              <a:rPr lang="en-GB" sz="1600" b="1" i="1" dirty="0"/>
              <a:t>non-</a:t>
            </a:r>
            <a:r>
              <a:rPr lang="en-GB" sz="1600" b="1" i="1" dirty="0" err="1"/>
              <a:t>preemptive</a:t>
            </a:r>
            <a:r>
              <a:rPr lang="en-GB" sz="1600" dirty="0"/>
              <a:t>. They cannot be stopped from outside.</a:t>
            </a:r>
          </a:p>
        </p:txBody>
      </p:sp>
      <p:sp>
        <p:nvSpPr>
          <p:cNvPr id="3" name="Titolo 2">
            <a:extLst>
              <a:ext uri="{FF2B5EF4-FFF2-40B4-BE49-F238E27FC236}">
                <a16:creationId xmlns:a16="http://schemas.microsoft.com/office/drawing/2014/main" id="{8873BD21-847F-4F55-A6C8-E2221A0F14F7}"/>
              </a:ext>
            </a:extLst>
          </p:cNvPr>
          <p:cNvSpPr>
            <a:spLocks noGrp="1"/>
          </p:cNvSpPr>
          <p:nvPr>
            <p:ph type="ctrTitle"/>
          </p:nvPr>
        </p:nvSpPr>
        <p:spPr>
          <a:xfrm>
            <a:off x="1964850" y="165813"/>
            <a:ext cx="5214300" cy="946200"/>
          </a:xfrm>
        </p:spPr>
        <p:txBody>
          <a:bodyPr/>
          <a:lstStyle/>
          <a:p>
            <a:r>
              <a:rPr lang="it-IT" dirty="0"/>
              <a:t>Coroutines</a:t>
            </a:r>
            <a:endParaRPr lang="en-GB" dirty="0"/>
          </a:p>
        </p:txBody>
      </p:sp>
    </p:spTree>
    <p:extLst>
      <p:ext uri="{BB962C8B-B14F-4D97-AF65-F5344CB8AC3E}">
        <p14:creationId xmlns:p14="http://schemas.microsoft.com/office/powerpoint/2010/main" val="34535760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8F39105F-4757-4D3C-A27D-D79196E9C786}"/>
              </a:ext>
            </a:extLst>
          </p:cNvPr>
          <p:cNvSpPr>
            <a:spLocks noGrp="1"/>
          </p:cNvSpPr>
          <p:nvPr>
            <p:ph type="ctrTitle"/>
          </p:nvPr>
        </p:nvSpPr>
        <p:spPr>
          <a:xfrm>
            <a:off x="1926065" y="98400"/>
            <a:ext cx="5214300" cy="946200"/>
          </a:xfrm>
        </p:spPr>
        <p:txBody>
          <a:bodyPr/>
          <a:lstStyle/>
          <a:p>
            <a:r>
              <a:rPr lang="it-IT" dirty="0"/>
              <a:t>Running </a:t>
            </a:r>
            <a:r>
              <a:rPr lang="it-IT" dirty="0" err="1"/>
              <a:t>Example</a:t>
            </a:r>
            <a:r>
              <a:rPr lang="it-IT" dirty="0"/>
              <a:t> </a:t>
            </a:r>
            <a:r>
              <a:rPr lang="it-IT" dirty="0" err="1"/>
              <a:t>Coroutines.lua</a:t>
            </a:r>
            <a:br>
              <a:rPr lang="it-IT" dirty="0"/>
            </a:br>
            <a:endParaRPr lang="en-GB" dirty="0"/>
          </a:p>
        </p:txBody>
      </p:sp>
      <p:pic>
        <p:nvPicPr>
          <p:cNvPr id="5" name="Immagine 4" descr="Immagine che contiene testo&#10;&#10;Descrizione generata automaticamente">
            <a:extLst>
              <a:ext uri="{FF2B5EF4-FFF2-40B4-BE49-F238E27FC236}">
                <a16:creationId xmlns:a16="http://schemas.microsoft.com/office/drawing/2014/main" id="{E424CBF9-9D45-439F-8814-28DF77031990}"/>
              </a:ext>
            </a:extLst>
          </p:cNvPr>
          <p:cNvPicPr>
            <a:picLocks noChangeAspect="1"/>
          </p:cNvPicPr>
          <p:nvPr/>
        </p:nvPicPr>
        <p:blipFill>
          <a:blip r:embed="rId2"/>
          <a:stretch>
            <a:fillRect/>
          </a:stretch>
        </p:blipFill>
        <p:spPr>
          <a:xfrm>
            <a:off x="1953774" y="277091"/>
            <a:ext cx="5028633" cy="5143500"/>
          </a:xfrm>
          <a:prstGeom prst="rect">
            <a:avLst/>
          </a:prstGeom>
        </p:spPr>
      </p:pic>
    </p:spTree>
    <p:extLst>
      <p:ext uri="{BB962C8B-B14F-4D97-AF65-F5344CB8AC3E}">
        <p14:creationId xmlns:p14="http://schemas.microsoft.com/office/powerpoint/2010/main" val="36198619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FEAA37B9-93DE-4001-88E1-E9B67E9A7D6C}"/>
              </a:ext>
            </a:extLst>
          </p:cNvPr>
          <p:cNvSpPr>
            <a:spLocks noGrp="1"/>
          </p:cNvSpPr>
          <p:nvPr>
            <p:ph type="body" idx="1"/>
          </p:nvPr>
        </p:nvSpPr>
        <p:spPr/>
        <p:txBody>
          <a:bodyPr/>
          <a:lstStyle/>
          <a:p>
            <a:pPr marL="177800" indent="0">
              <a:buNone/>
            </a:pPr>
            <a:r>
              <a:rPr lang="en-GB" dirty="0"/>
              <a:t>Lua implements arrays simply by indexing tables with integers. Therefore, arrays do not have a fixed size, but grow as  needed. When initializing an array, the size is defined indirectly. </a:t>
            </a:r>
          </a:p>
          <a:p>
            <a:pPr marL="177800" indent="0">
              <a:buNone/>
            </a:pPr>
            <a:endParaRPr lang="en-GB" dirty="0"/>
          </a:p>
          <a:p>
            <a:pPr marL="177800" indent="0">
              <a:buNone/>
            </a:pPr>
            <a:r>
              <a:rPr lang="en-GB" dirty="0"/>
              <a:t>Arrays start always from 1 instead of 0 if not otherwise specified.</a:t>
            </a:r>
          </a:p>
          <a:p>
            <a:pPr marL="177800" indent="0">
              <a:buNone/>
            </a:pPr>
            <a:endParaRPr lang="en-GB" dirty="0"/>
          </a:p>
          <a:p>
            <a:pPr marL="177800" indent="0">
              <a:buNone/>
            </a:pPr>
            <a:r>
              <a:rPr lang="en-GB" dirty="0"/>
              <a:t>The Lua libraries adhere to this convention. It is possible to use library functions</a:t>
            </a:r>
          </a:p>
          <a:p>
            <a:pPr marL="177800" indent="0">
              <a:buNone/>
            </a:pPr>
            <a:r>
              <a:rPr lang="en-GB" dirty="0"/>
              <a:t>Directly If arrays start from 1.</a:t>
            </a:r>
          </a:p>
        </p:txBody>
      </p:sp>
      <p:sp>
        <p:nvSpPr>
          <p:cNvPr id="3" name="Titolo 2">
            <a:extLst>
              <a:ext uri="{FF2B5EF4-FFF2-40B4-BE49-F238E27FC236}">
                <a16:creationId xmlns:a16="http://schemas.microsoft.com/office/drawing/2014/main" id="{98880E83-6CB1-44B9-A629-B36764A547A1}"/>
              </a:ext>
            </a:extLst>
          </p:cNvPr>
          <p:cNvSpPr>
            <a:spLocks noGrp="1"/>
          </p:cNvSpPr>
          <p:nvPr>
            <p:ph type="ctrTitle"/>
          </p:nvPr>
        </p:nvSpPr>
        <p:spPr/>
        <p:txBody>
          <a:bodyPr/>
          <a:lstStyle/>
          <a:p>
            <a:r>
              <a:rPr lang="it-IT" dirty="0"/>
              <a:t>Arrays</a:t>
            </a:r>
            <a:endParaRPr lang="en-GB" dirty="0"/>
          </a:p>
        </p:txBody>
      </p:sp>
      <p:pic>
        <p:nvPicPr>
          <p:cNvPr id="7" name="Immagine 6" descr="Immagine che contiene testo&#10;&#10;Descrizione generata automaticamente">
            <a:extLst>
              <a:ext uri="{FF2B5EF4-FFF2-40B4-BE49-F238E27FC236}">
                <a16:creationId xmlns:a16="http://schemas.microsoft.com/office/drawing/2014/main" id="{7F36AE81-8CAF-42FF-972B-6D64D6DB0646}"/>
              </a:ext>
            </a:extLst>
          </p:cNvPr>
          <p:cNvPicPr>
            <a:picLocks noChangeAspect="1"/>
          </p:cNvPicPr>
          <p:nvPr/>
        </p:nvPicPr>
        <p:blipFill>
          <a:blip r:embed="rId2"/>
          <a:stretch>
            <a:fillRect/>
          </a:stretch>
        </p:blipFill>
        <p:spPr>
          <a:xfrm>
            <a:off x="6230420" y="1144200"/>
            <a:ext cx="3033059" cy="2410692"/>
          </a:xfrm>
          <a:prstGeom prst="rect">
            <a:avLst/>
          </a:prstGeom>
        </p:spPr>
      </p:pic>
      <p:pic>
        <p:nvPicPr>
          <p:cNvPr id="9" name="Immagine 8" descr="Immagine che contiene testo&#10;&#10;Descrizione generata automaticamente">
            <a:extLst>
              <a:ext uri="{FF2B5EF4-FFF2-40B4-BE49-F238E27FC236}">
                <a16:creationId xmlns:a16="http://schemas.microsoft.com/office/drawing/2014/main" id="{6A0A3AD2-AE45-49A1-834C-A2C846B3DABE}"/>
              </a:ext>
            </a:extLst>
          </p:cNvPr>
          <p:cNvPicPr>
            <a:picLocks noChangeAspect="1"/>
          </p:cNvPicPr>
          <p:nvPr/>
        </p:nvPicPr>
        <p:blipFill>
          <a:blip r:embed="rId3"/>
          <a:stretch>
            <a:fillRect/>
          </a:stretch>
        </p:blipFill>
        <p:spPr>
          <a:xfrm>
            <a:off x="408708" y="2628968"/>
            <a:ext cx="5885143" cy="2365596"/>
          </a:xfrm>
          <a:prstGeom prst="rect">
            <a:avLst/>
          </a:prstGeom>
        </p:spPr>
      </p:pic>
    </p:spTree>
    <p:extLst>
      <p:ext uri="{BB962C8B-B14F-4D97-AF65-F5344CB8AC3E}">
        <p14:creationId xmlns:p14="http://schemas.microsoft.com/office/powerpoint/2010/main" val="4739562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FBAE675F-5817-46D4-9E29-59D52E948506}"/>
              </a:ext>
            </a:extLst>
          </p:cNvPr>
          <p:cNvSpPr>
            <a:spLocks noGrp="1"/>
          </p:cNvSpPr>
          <p:nvPr>
            <p:ph type="body" idx="1"/>
          </p:nvPr>
        </p:nvSpPr>
        <p:spPr>
          <a:xfrm>
            <a:off x="877578" y="953700"/>
            <a:ext cx="6919200" cy="3510600"/>
          </a:xfrm>
        </p:spPr>
        <p:txBody>
          <a:bodyPr/>
          <a:lstStyle/>
          <a:p>
            <a:pPr marL="177800" indent="0">
              <a:buNone/>
            </a:pPr>
            <a:r>
              <a:rPr lang="it-IT" dirty="0" err="1"/>
              <a:t>There</a:t>
            </a:r>
            <a:r>
              <a:rPr lang="it-IT" dirty="0"/>
              <a:t> are no </a:t>
            </a:r>
            <a:r>
              <a:rPr lang="it-IT" dirty="0" err="1"/>
              <a:t>direct</a:t>
            </a:r>
            <a:r>
              <a:rPr lang="it-IT" dirty="0"/>
              <a:t> </a:t>
            </a:r>
            <a:r>
              <a:rPr lang="it-IT" dirty="0" err="1"/>
              <a:t>methods</a:t>
            </a:r>
            <a:r>
              <a:rPr lang="it-IT" dirty="0"/>
              <a:t> to </a:t>
            </a:r>
            <a:r>
              <a:rPr lang="it-IT" dirty="0" err="1"/>
              <a:t>construct</a:t>
            </a:r>
            <a:r>
              <a:rPr lang="it-IT" dirty="0"/>
              <a:t> </a:t>
            </a:r>
            <a:r>
              <a:rPr lang="it-IT" dirty="0" err="1"/>
              <a:t>matrices</a:t>
            </a:r>
            <a:r>
              <a:rPr lang="it-IT" dirty="0"/>
              <a:t> in </a:t>
            </a:r>
            <a:r>
              <a:rPr lang="it-IT" dirty="0" err="1"/>
              <a:t>Lua</a:t>
            </a:r>
            <a:r>
              <a:rPr lang="it-IT" dirty="0"/>
              <a:t>. The </a:t>
            </a:r>
            <a:r>
              <a:rPr lang="it-IT" dirty="0" err="1"/>
              <a:t>easiest</a:t>
            </a:r>
            <a:r>
              <a:rPr lang="it-IT" dirty="0"/>
              <a:t> way </a:t>
            </a:r>
            <a:r>
              <a:rPr lang="it-IT" dirty="0" err="1"/>
              <a:t>is</a:t>
            </a:r>
            <a:r>
              <a:rPr lang="it-IT" dirty="0"/>
              <a:t> to use arrays of arrays, </a:t>
            </a:r>
            <a:r>
              <a:rPr lang="it-IT" dirty="0" err="1"/>
              <a:t>that</a:t>
            </a:r>
            <a:r>
              <a:rPr lang="it-IT" dirty="0"/>
              <a:t> </a:t>
            </a:r>
            <a:r>
              <a:rPr lang="it-IT" dirty="0" err="1"/>
              <a:t>is</a:t>
            </a:r>
            <a:r>
              <a:rPr lang="it-IT" dirty="0"/>
              <a:t> a </a:t>
            </a:r>
            <a:r>
              <a:rPr lang="it-IT" dirty="0" err="1"/>
              <a:t>table</a:t>
            </a:r>
            <a:r>
              <a:rPr lang="it-IT" dirty="0"/>
              <a:t> </a:t>
            </a:r>
            <a:r>
              <a:rPr lang="it-IT" dirty="0" err="1"/>
              <a:t>wherein</a:t>
            </a:r>
            <a:r>
              <a:rPr lang="it-IT" dirty="0"/>
              <a:t> </a:t>
            </a:r>
            <a:r>
              <a:rPr lang="it-IT" dirty="0" err="1"/>
              <a:t>each</a:t>
            </a:r>
            <a:r>
              <a:rPr lang="it-IT" dirty="0"/>
              <a:t> </a:t>
            </a:r>
            <a:r>
              <a:rPr lang="it-IT" dirty="0" err="1"/>
              <a:t>element</a:t>
            </a:r>
            <a:r>
              <a:rPr lang="it-IT" dirty="0"/>
              <a:t> </a:t>
            </a:r>
            <a:r>
              <a:rPr lang="it-IT" dirty="0" err="1"/>
              <a:t>is</a:t>
            </a:r>
            <a:r>
              <a:rPr lang="it-IT" dirty="0"/>
              <a:t> </a:t>
            </a:r>
            <a:r>
              <a:rPr lang="it-IT" dirty="0" err="1"/>
              <a:t>another</a:t>
            </a:r>
            <a:r>
              <a:rPr lang="it-IT" dirty="0"/>
              <a:t> </a:t>
            </a:r>
            <a:r>
              <a:rPr lang="it-IT" dirty="0" err="1"/>
              <a:t>table</a:t>
            </a:r>
            <a:r>
              <a:rPr lang="it-IT" dirty="0"/>
              <a:t>.</a:t>
            </a:r>
          </a:p>
          <a:p>
            <a:pPr marL="177800" indent="0">
              <a:buNone/>
            </a:pPr>
            <a:endParaRPr lang="en-GB" dirty="0"/>
          </a:p>
          <a:p>
            <a:pPr marL="177800" indent="0">
              <a:buNone/>
            </a:pPr>
            <a:r>
              <a:rPr lang="en-GB" dirty="0"/>
              <a:t>On the one hand, this is certainly more verbose than simply declaring a matrix, as you do in C or Pascal. On the other hand, that gives you more flexibility. For instance, you can create a triangular matrix.</a:t>
            </a:r>
          </a:p>
          <a:p>
            <a:pPr marL="177800" indent="0">
              <a:buNone/>
            </a:pPr>
            <a:endParaRPr lang="en-GB" dirty="0"/>
          </a:p>
          <a:p>
            <a:pPr marL="177800" indent="0">
              <a:buNone/>
            </a:pPr>
            <a:r>
              <a:rPr lang="en-GB" dirty="0"/>
              <a:t>In this way, the triangular matrix saves half the space of a normal matrix.</a:t>
            </a:r>
          </a:p>
        </p:txBody>
      </p:sp>
      <p:sp>
        <p:nvSpPr>
          <p:cNvPr id="3" name="Titolo 2">
            <a:extLst>
              <a:ext uri="{FF2B5EF4-FFF2-40B4-BE49-F238E27FC236}">
                <a16:creationId xmlns:a16="http://schemas.microsoft.com/office/drawing/2014/main" id="{E7269042-B5B0-43E2-88A1-4B915F71C877}"/>
              </a:ext>
            </a:extLst>
          </p:cNvPr>
          <p:cNvSpPr>
            <a:spLocks noGrp="1"/>
          </p:cNvSpPr>
          <p:nvPr>
            <p:ph type="ctrTitle"/>
          </p:nvPr>
        </p:nvSpPr>
        <p:spPr/>
        <p:txBody>
          <a:bodyPr/>
          <a:lstStyle/>
          <a:p>
            <a:r>
              <a:rPr lang="it-IT" dirty="0" err="1"/>
              <a:t>Matrices</a:t>
            </a:r>
            <a:r>
              <a:rPr lang="it-IT" dirty="0"/>
              <a:t> </a:t>
            </a:r>
            <a:endParaRPr lang="en-GB" dirty="0"/>
          </a:p>
        </p:txBody>
      </p:sp>
      <p:pic>
        <p:nvPicPr>
          <p:cNvPr id="5" name="Immagine 4" descr="Immagine che contiene testo&#10;&#10;Descrizione generata automaticamente">
            <a:extLst>
              <a:ext uri="{FF2B5EF4-FFF2-40B4-BE49-F238E27FC236}">
                <a16:creationId xmlns:a16="http://schemas.microsoft.com/office/drawing/2014/main" id="{5059558C-D1B5-48E5-A7A1-53D9C7FD9C2C}"/>
              </a:ext>
            </a:extLst>
          </p:cNvPr>
          <p:cNvPicPr>
            <a:picLocks noChangeAspect="1"/>
          </p:cNvPicPr>
          <p:nvPr/>
        </p:nvPicPr>
        <p:blipFill>
          <a:blip r:embed="rId2"/>
          <a:stretch>
            <a:fillRect/>
          </a:stretch>
        </p:blipFill>
        <p:spPr>
          <a:xfrm>
            <a:off x="462260" y="2269479"/>
            <a:ext cx="3963941" cy="2776363"/>
          </a:xfrm>
          <a:prstGeom prst="rect">
            <a:avLst/>
          </a:prstGeom>
        </p:spPr>
      </p:pic>
      <p:pic>
        <p:nvPicPr>
          <p:cNvPr id="9" name="Immagine 8">
            <a:extLst>
              <a:ext uri="{FF2B5EF4-FFF2-40B4-BE49-F238E27FC236}">
                <a16:creationId xmlns:a16="http://schemas.microsoft.com/office/drawing/2014/main" id="{2F988756-12BA-43F3-AAC0-53D6D98FFA13}"/>
              </a:ext>
            </a:extLst>
          </p:cNvPr>
          <p:cNvPicPr>
            <a:picLocks noChangeAspect="1"/>
          </p:cNvPicPr>
          <p:nvPr/>
        </p:nvPicPr>
        <p:blipFill>
          <a:blip r:embed="rId3"/>
          <a:stretch>
            <a:fillRect/>
          </a:stretch>
        </p:blipFill>
        <p:spPr>
          <a:xfrm>
            <a:off x="4737399" y="2308095"/>
            <a:ext cx="3944341" cy="2757055"/>
          </a:xfrm>
          <a:prstGeom prst="rect">
            <a:avLst/>
          </a:prstGeom>
        </p:spPr>
      </p:pic>
    </p:spTree>
    <p:extLst>
      <p:ext uri="{BB962C8B-B14F-4D97-AF65-F5344CB8AC3E}">
        <p14:creationId xmlns:p14="http://schemas.microsoft.com/office/powerpoint/2010/main" val="34902358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789DF21A-C365-487C-8D15-F759550827A3}"/>
              </a:ext>
            </a:extLst>
          </p:cNvPr>
          <p:cNvSpPr>
            <a:spLocks noGrp="1"/>
          </p:cNvSpPr>
          <p:nvPr>
            <p:ph type="body" idx="1"/>
          </p:nvPr>
        </p:nvSpPr>
        <p:spPr/>
        <p:txBody>
          <a:bodyPr/>
          <a:lstStyle/>
          <a:p>
            <a:pPr marL="177800" indent="0">
              <a:buNone/>
            </a:pPr>
            <a:r>
              <a:rPr lang="en-GB" dirty="0"/>
              <a:t>Quite often, applications use a sparse matrix, a matrix wherein most elements are 0 or nil.</a:t>
            </a:r>
          </a:p>
          <a:p>
            <a:pPr marL="177800" indent="0">
              <a:buNone/>
            </a:pPr>
            <a:endParaRPr lang="en-GB" dirty="0"/>
          </a:p>
          <a:p>
            <a:pPr marL="177800" indent="0">
              <a:buNone/>
            </a:pPr>
            <a:r>
              <a:rPr lang="en-GB" dirty="0"/>
              <a:t>To represent a graph with an adjacency matrix with ten thousand nodes, where each node has about five </a:t>
            </a:r>
            <a:r>
              <a:rPr lang="en-GB" dirty="0" err="1"/>
              <a:t>neighbors</a:t>
            </a:r>
            <a:r>
              <a:rPr lang="en-GB" dirty="0"/>
              <a:t>, you will need a matrix with a hundred million entries (a square matrix with 10,000 columns and 10,000 rows), but approximately only fifty thousand of them will not be nil.</a:t>
            </a:r>
          </a:p>
          <a:p>
            <a:pPr marL="177800" indent="0">
              <a:buNone/>
            </a:pPr>
            <a:endParaRPr lang="en-GB" dirty="0"/>
          </a:p>
          <a:p>
            <a:pPr marL="177800" indent="0">
              <a:buNone/>
            </a:pPr>
            <a:r>
              <a:rPr lang="en-GB" dirty="0"/>
              <a:t>There are many techniques to save space, but using Lua they are not necessary. Arrays are represented by tables, they are naturally sparse!</a:t>
            </a:r>
          </a:p>
          <a:p>
            <a:pPr marL="177800" indent="0">
              <a:buNone/>
            </a:pPr>
            <a:endParaRPr lang="en-GB" dirty="0"/>
          </a:p>
          <a:p>
            <a:pPr marL="177800" indent="0">
              <a:buNone/>
            </a:pPr>
            <a:r>
              <a:rPr lang="en-GB" dirty="0"/>
              <a:t>With matrices implemented as tables of tables, ten thousand tables </a:t>
            </a:r>
            <a:r>
              <a:rPr lang="en-GB" dirty="0" err="1"/>
              <a:t>tables</a:t>
            </a:r>
            <a:r>
              <a:rPr lang="en-GB" dirty="0"/>
              <a:t> are necessary, each one with about five elements, with a grand total of fifty thousand entries.</a:t>
            </a:r>
          </a:p>
          <a:p>
            <a:pPr marL="177800" indent="0">
              <a:buNone/>
            </a:pPr>
            <a:endParaRPr lang="en-GB" dirty="0"/>
          </a:p>
        </p:txBody>
      </p:sp>
      <p:sp>
        <p:nvSpPr>
          <p:cNvPr id="3" name="Titolo 2">
            <a:extLst>
              <a:ext uri="{FF2B5EF4-FFF2-40B4-BE49-F238E27FC236}">
                <a16:creationId xmlns:a16="http://schemas.microsoft.com/office/drawing/2014/main" id="{A740ABBE-90BC-4840-9E81-24A8DF10FB7B}"/>
              </a:ext>
            </a:extLst>
          </p:cNvPr>
          <p:cNvSpPr>
            <a:spLocks noGrp="1"/>
          </p:cNvSpPr>
          <p:nvPr>
            <p:ph type="ctrTitle"/>
          </p:nvPr>
        </p:nvSpPr>
        <p:spPr/>
        <p:txBody>
          <a:bodyPr/>
          <a:lstStyle/>
          <a:p>
            <a:r>
              <a:rPr lang="it-IT" dirty="0" err="1"/>
              <a:t>Is</a:t>
            </a:r>
            <a:r>
              <a:rPr lang="it-IT" dirty="0"/>
              <a:t> </a:t>
            </a:r>
            <a:r>
              <a:rPr lang="it-IT" dirty="0" err="1"/>
              <a:t>this</a:t>
            </a:r>
            <a:r>
              <a:rPr lang="it-IT" dirty="0"/>
              <a:t> way of </a:t>
            </a:r>
            <a:r>
              <a:rPr lang="it-IT" dirty="0" err="1"/>
              <a:t>defining</a:t>
            </a:r>
            <a:r>
              <a:rPr lang="it-IT" dirty="0"/>
              <a:t> </a:t>
            </a:r>
            <a:r>
              <a:rPr lang="it-IT" dirty="0" err="1"/>
              <a:t>matrices</a:t>
            </a:r>
            <a:r>
              <a:rPr lang="it-IT" dirty="0"/>
              <a:t> </a:t>
            </a:r>
            <a:r>
              <a:rPr lang="it-IT" dirty="0" err="1"/>
              <a:t>convinient</a:t>
            </a:r>
            <a:r>
              <a:rPr lang="it-IT" dirty="0"/>
              <a:t>?</a:t>
            </a:r>
            <a:endParaRPr lang="en-GB" dirty="0"/>
          </a:p>
        </p:txBody>
      </p:sp>
      <p:pic>
        <p:nvPicPr>
          <p:cNvPr id="5" name="Immagine 4" descr="Immagine che contiene testo&#10;&#10;Descrizione generata automaticamente">
            <a:extLst>
              <a:ext uri="{FF2B5EF4-FFF2-40B4-BE49-F238E27FC236}">
                <a16:creationId xmlns:a16="http://schemas.microsoft.com/office/drawing/2014/main" id="{68D6E771-4236-41EF-8A49-8BE8E6E39FBA}"/>
              </a:ext>
            </a:extLst>
          </p:cNvPr>
          <p:cNvPicPr>
            <a:picLocks noChangeAspect="1"/>
          </p:cNvPicPr>
          <p:nvPr/>
        </p:nvPicPr>
        <p:blipFill>
          <a:blip r:embed="rId2"/>
          <a:stretch>
            <a:fillRect/>
          </a:stretch>
        </p:blipFill>
        <p:spPr>
          <a:xfrm>
            <a:off x="3426030" y="3460172"/>
            <a:ext cx="2176114" cy="1728354"/>
          </a:xfrm>
          <a:prstGeom prst="rect">
            <a:avLst/>
          </a:prstGeom>
        </p:spPr>
      </p:pic>
    </p:spTree>
    <p:extLst>
      <p:ext uri="{BB962C8B-B14F-4D97-AF65-F5344CB8AC3E}">
        <p14:creationId xmlns:p14="http://schemas.microsoft.com/office/powerpoint/2010/main" val="29227253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01499741-DE60-4B01-845C-EEAD49D83BFC}"/>
              </a:ext>
            </a:extLst>
          </p:cNvPr>
          <p:cNvSpPr>
            <a:spLocks noGrp="1"/>
          </p:cNvSpPr>
          <p:nvPr>
            <p:ph type="body" idx="1"/>
          </p:nvPr>
        </p:nvSpPr>
        <p:spPr/>
        <p:txBody>
          <a:bodyPr/>
          <a:lstStyle/>
          <a:p>
            <a:pPr marL="177800" indent="0">
              <a:buNone/>
            </a:pPr>
            <a:r>
              <a:rPr lang="en-GB" dirty="0"/>
              <a:t>Because tables are dynamic entities, it is easy to implement linked lists in Lua. Each node is represented by a table and links are simply table fields that contain references to other tables. </a:t>
            </a:r>
          </a:p>
          <a:p>
            <a:pPr marL="177800" indent="0">
              <a:buNone/>
            </a:pPr>
            <a:endParaRPr lang="en-GB" dirty="0"/>
          </a:p>
          <a:p>
            <a:pPr marL="177800" indent="0">
              <a:buNone/>
            </a:pPr>
            <a:r>
              <a:rPr lang="en-GB" dirty="0"/>
              <a:t>It is very easy to implement them, and the value can of course be another table, complex as needed.</a:t>
            </a:r>
          </a:p>
        </p:txBody>
      </p:sp>
      <p:sp>
        <p:nvSpPr>
          <p:cNvPr id="3" name="Titolo 2">
            <a:extLst>
              <a:ext uri="{FF2B5EF4-FFF2-40B4-BE49-F238E27FC236}">
                <a16:creationId xmlns:a16="http://schemas.microsoft.com/office/drawing/2014/main" id="{FED492BB-9FC4-46EA-A904-4167ECF518BE}"/>
              </a:ext>
            </a:extLst>
          </p:cNvPr>
          <p:cNvSpPr>
            <a:spLocks noGrp="1"/>
          </p:cNvSpPr>
          <p:nvPr>
            <p:ph type="ctrTitle"/>
          </p:nvPr>
        </p:nvSpPr>
        <p:spPr/>
        <p:txBody>
          <a:bodyPr/>
          <a:lstStyle/>
          <a:p>
            <a:r>
              <a:rPr lang="en-GB" dirty="0"/>
              <a:t>Linked Lists</a:t>
            </a:r>
          </a:p>
        </p:txBody>
      </p:sp>
      <p:pic>
        <p:nvPicPr>
          <p:cNvPr id="7" name="Immagine 6" descr="Immagine che contiene testo&#10;&#10;Descrizione generata automaticamente">
            <a:extLst>
              <a:ext uri="{FF2B5EF4-FFF2-40B4-BE49-F238E27FC236}">
                <a16:creationId xmlns:a16="http://schemas.microsoft.com/office/drawing/2014/main" id="{C86683A9-2A05-4084-B6DC-1565073C3E8E}"/>
              </a:ext>
            </a:extLst>
          </p:cNvPr>
          <p:cNvPicPr>
            <a:picLocks noChangeAspect="1"/>
          </p:cNvPicPr>
          <p:nvPr/>
        </p:nvPicPr>
        <p:blipFill>
          <a:blip r:embed="rId2"/>
          <a:stretch>
            <a:fillRect/>
          </a:stretch>
        </p:blipFill>
        <p:spPr>
          <a:xfrm>
            <a:off x="2532631" y="1906639"/>
            <a:ext cx="3556379" cy="3236861"/>
          </a:xfrm>
          <a:prstGeom prst="rect">
            <a:avLst/>
          </a:prstGeom>
        </p:spPr>
      </p:pic>
    </p:spTree>
    <p:extLst>
      <p:ext uri="{BB962C8B-B14F-4D97-AF65-F5344CB8AC3E}">
        <p14:creationId xmlns:p14="http://schemas.microsoft.com/office/powerpoint/2010/main" val="19381839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8277C405-B59C-4F21-97E9-9B6021C76BDC}"/>
              </a:ext>
            </a:extLst>
          </p:cNvPr>
          <p:cNvSpPr>
            <a:spLocks noGrp="1"/>
          </p:cNvSpPr>
          <p:nvPr>
            <p:ph type="body" idx="1"/>
          </p:nvPr>
        </p:nvSpPr>
        <p:spPr/>
        <p:txBody>
          <a:bodyPr/>
          <a:lstStyle/>
          <a:p>
            <a:pPr marL="177800" indent="0">
              <a:buNone/>
            </a:pPr>
            <a:r>
              <a:rPr lang="en-GB" dirty="0"/>
              <a:t>Suppose you want to list all identifiers used in a program source; somehow you need to filter the reserved words out of your listing. Some C programmers could be tempted to represent the set of reserved words as an array of strings, and then to search this array to know whether a given word is in the set. To speed up the search, they could even use a binary tree or a hash table to represent the set.</a:t>
            </a:r>
          </a:p>
          <a:p>
            <a:pPr marL="177800" indent="0">
              <a:buNone/>
            </a:pPr>
            <a:endParaRPr lang="en-GB" dirty="0"/>
          </a:p>
          <a:p>
            <a:pPr marL="177800" indent="0">
              <a:buNone/>
            </a:pPr>
            <a:r>
              <a:rPr lang="en-GB" dirty="0"/>
              <a:t>In Lua, an efficient and simple way to represent such sets is to put the set elements as indices in a table. Then, instead of searching the table for a given element, you just index the table and test whether the result is nil or not.</a:t>
            </a:r>
          </a:p>
        </p:txBody>
      </p:sp>
      <p:sp>
        <p:nvSpPr>
          <p:cNvPr id="3" name="Titolo 2">
            <a:extLst>
              <a:ext uri="{FF2B5EF4-FFF2-40B4-BE49-F238E27FC236}">
                <a16:creationId xmlns:a16="http://schemas.microsoft.com/office/drawing/2014/main" id="{21C5BF74-9DF3-4BDB-B3D7-1042898966C2}"/>
              </a:ext>
            </a:extLst>
          </p:cNvPr>
          <p:cNvSpPr>
            <a:spLocks noGrp="1"/>
          </p:cNvSpPr>
          <p:nvPr>
            <p:ph type="ctrTitle"/>
          </p:nvPr>
        </p:nvSpPr>
        <p:spPr/>
        <p:txBody>
          <a:bodyPr/>
          <a:lstStyle/>
          <a:p>
            <a:r>
              <a:rPr lang="en-GB" dirty="0"/>
              <a:t>Sets</a:t>
            </a:r>
          </a:p>
        </p:txBody>
      </p:sp>
      <p:pic>
        <p:nvPicPr>
          <p:cNvPr id="5" name="Immagine 4" descr="Immagine che contiene testo&#10;&#10;Descrizione generata automaticamente">
            <a:extLst>
              <a:ext uri="{FF2B5EF4-FFF2-40B4-BE49-F238E27FC236}">
                <a16:creationId xmlns:a16="http://schemas.microsoft.com/office/drawing/2014/main" id="{83E51DF4-1A73-4ED0-BB25-A5D42237CD60}"/>
              </a:ext>
            </a:extLst>
          </p:cNvPr>
          <p:cNvPicPr>
            <a:picLocks noChangeAspect="1"/>
          </p:cNvPicPr>
          <p:nvPr/>
        </p:nvPicPr>
        <p:blipFill>
          <a:blip r:embed="rId2"/>
          <a:stretch>
            <a:fillRect/>
          </a:stretch>
        </p:blipFill>
        <p:spPr>
          <a:xfrm>
            <a:off x="2444044" y="2656687"/>
            <a:ext cx="3772411" cy="2614967"/>
          </a:xfrm>
          <a:prstGeom prst="rect">
            <a:avLst/>
          </a:prstGeom>
        </p:spPr>
      </p:pic>
    </p:spTree>
    <p:extLst>
      <p:ext uri="{BB962C8B-B14F-4D97-AF65-F5344CB8AC3E}">
        <p14:creationId xmlns:p14="http://schemas.microsoft.com/office/powerpoint/2010/main" val="20665012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856DEAD6-8BEE-40F7-9299-6A6797C5A870}"/>
              </a:ext>
            </a:extLst>
          </p:cNvPr>
          <p:cNvSpPr>
            <a:spLocks noGrp="1"/>
          </p:cNvSpPr>
          <p:nvPr>
            <p:ph type="body" idx="1"/>
          </p:nvPr>
        </p:nvSpPr>
        <p:spPr/>
        <p:txBody>
          <a:bodyPr/>
          <a:lstStyle/>
          <a:p>
            <a:endParaRPr lang="en-GB"/>
          </a:p>
        </p:txBody>
      </p:sp>
      <p:sp>
        <p:nvSpPr>
          <p:cNvPr id="3" name="Titolo 2">
            <a:extLst>
              <a:ext uri="{FF2B5EF4-FFF2-40B4-BE49-F238E27FC236}">
                <a16:creationId xmlns:a16="http://schemas.microsoft.com/office/drawing/2014/main" id="{FE987E0B-23F3-4DC6-9C57-FA5655CC2727}"/>
              </a:ext>
            </a:extLst>
          </p:cNvPr>
          <p:cNvSpPr>
            <a:spLocks noGrp="1"/>
          </p:cNvSpPr>
          <p:nvPr>
            <p:ph type="ctrTitle"/>
          </p:nvPr>
        </p:nvSpPr>
        <p:spPr/>
        <p:txBody>
          <a:bodyPr/>
          <a:lstStyle/>
          <a:p>
            <a:r>
              <a:rPr lang="en-GB" dirty="0"/>
              <a:t>Metamethods</a:t>
            </a:r>
          </a:p>
        </p:txBody>
      </p:sp>
    </p:spTree>
    <p:extLst>
      <p:ext uri="{BB962C8B-B14F-4D97-AF65-F5344CB8AC3E}">
        <p14:creationId xmlns:p14="http://schemas.microsoft.com/office/powerpoint/2010/main" val="3401632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7"/>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GB" sz="1800" b="1" dirty="0">
              <a:solidFill>
                <a:srgbClr val="002060"/>
              </a:solidFill>
            </a:endParaRPr>
          </a:p>
          <a:p>
            <a:pPr marL="0" lvl="0" indent="0" algn="l" rtl="0">
              <a:spcBef>
                <a:spcPts val="0"/>
              </a:spcBef>
              <a:spcAft>
                <a:spcPts val="0"/>
              </a:spcAft>
              <a:buNone/>
            </a:pPr>
            <a:endParaRPr lang="en-GB" sz="1800" b="1" dirty="0">
              <a:solidFill>
                <a:srgbClr val="002060"/>
              </a:solidFill>
            </a:endParaRPr>
          </a:p>
          <a:p>
            <a:pPr marL="285750" lvl="0" indent="-285750" algn="l" rtl="0">
              <a:spcBef>
                <a:spcPts val="0"/>
              </a:spcBef>
              <a:spcAft>
                <a:spcPts val="0"/>
              </a:spcAft>
              <a:buFont typeface="Arial" panose="020B0604020202020204" pitchFamily="34" charset="0"/>
              <a:buChar char="•"/>
            </a:pPr>
            <a:r>
              <a:rPr lang="en-GB" sz="1800" dirty="0">
                <a:solidFill>
                  <a:srgbClr val="002060"/>
                </a:solidFill>
              </a:rPr>
              <a:t>Game Programming (CryEngine, Angry Birds, World of Warcraft…)</a:t>
            </a:r>
          </a:p>
          <a:p>
            <a:pPr marL="285750" lvl="0" indent="-285750" algn="l" rtl="0">
              <a:spcBef>
                <a:spcPts val="0"/>
              </a:spcBef>
              <a:spcAft>
                <a:spcPts val="0"/>
              </a:spcAft>
              <a:buFont typeface="Arial" panose="020B0604020202020204" pitchFamily="34" charset="0"/>
              <a:buChar char="•"/>
            </a:pPr>
            <a:r>
              <a:rPr lang="en-GB" sz="1800" dirty="0">
                <a:solidFill>
                  <a:srgbClr val="002060"/>
                </a:solidFill>
              </a:rPr>
              <a:t>Scripting in Standalone Applications (Adobe’s Photoshop Lightroom)</a:t>
            </a:r>
          </a:p>
          <a:p>
            <a:pPr marL="285750" lvl="0" indent="-285750" algn="l" rtl="0">
              <a:spcBef>
                <a:spcPts val="0"/>
              </a:spcBef>
              <a:spcAft>
                <a:spcPts val="0"/>
              </a:spcAft>
              <a:buFont typeface="Arial" panose="020B0604020202020204" pitchFamily="34" charset="0"/>
              <a:buChar char="•"/>
            </a:pPr>
            <a:r>
              <a:rPr lang="en-GB" sz="1800" dirty="0">
                <a:solidFill>
                  <a:srgbClr val="002060"/>
                </a:solidFill>
              </a:rPr>
              <a:t>Scripting in Web</a:t>
            </a:r>
          </a:p>
          <a:p>
            <a:pPr marL="285750" lvl="0" indent="-285750" algn="l" rtl="0">
              <a:spcBef>
                <a:spcPts val="0"/>
              </a:spcBef>
              <a:spcAft>
                <a:spcPts val="0"/>
              </a:spcAft>
              <a:buFont typeface="Arial" panose="020B0604020202020204" pitchFamily="34" charset="0"/>
              <a:buChar char="•"/>
            </a:pPr>
            <a:r>
              <a:rPr lang="en-GB" sz="1800" dirty="0">
                <a:solidFill>
                  <a:srgbClr val="002060"/>
                </a:solidFill>
              </a:rPr>
              <a:t>Extensions and add-ons for databases like MySQL Proxy and</a:t>
            </a:r>
          </a:p>
          <a:p>
            <a:pPr marL="285750" lvl="0" indent="-285750" algn="l" rtl="0">
              <a:spcBef>
                <a:spcPts val="0"/>
              </a:spcBef>
              <a:spcAft>
                <a:spcPts val="0"/>
              </a:spcAft>
              <a:buFont typeface="Arial" panose="020B0604020202020204" pitchFamily="34" charset="0"/>
              <a:buChar char="•"/>
            </a:pPr>
            <a:r>
              <a:rPr lang="en-GB" sz="1800" dirty="0">
                <a:solidFill>
                  <a:srgbClr val="002060"/>
                </a:solidFill>
              </a:rPr>
              <a:t>MySQL </a:t>
            </a:r>
            <a:r>
              <a:rPr lang="en-GB" sz="1800" dirty="0" err="1">
                <a:solidFill>
                  <a:srgbClr val="002060"/>
                </a:solidFill>
              </a:rPr>
              <a:t>WorkBench</a:t>
            </a:r>
            <a:endParaRPr lang="en-GB" sz="1800" dirty="0">
              <a:solidFill>
                <a:srgbClr val="002060"/>
              </a:solidFill>
            </a:endParaRPr>
          </a:p>
          <a:p>
            <a:pPr marL="285750" lvl="0" indent="-285750" algn="l" rtl="0">
              <a:spcBef>
                <a:spcPts val="0"/>
              </a:spcBef>
              <a:spcAft>
                <a:spcPts val="0"/>
              </a:spcAft>
              <a:buFont typeface="Arial" panose="020B0604020202020204" pitchFamily="34" charset="0"/>
              <a:buChar char="•"/>
            </a:pPr>
            <a:r>
              <a:rPr lang="en-GB" sz="1800" dirty="0">
                <a:solidFill>
                  <a:srgbClr val="002060"/>
                </a:solidFill>
              </a:rPr>
              <a:t>Security systems like Intrusion Detection System.</a:t>
            </a:r>
          </a:p>
        </p:txBody>
      </p:sp>
      <p:sp>
        <p:nvSpPr>
          <p:cNvPr id="6" name="Titolo 5">
            <a:extLst>
              <a:ext uri="{FF2B5EF4-FFF2-40B4-BE49-F238E27FC236}">
                <a16:creationId xmlns:a16="http://schemas.microsoft.com/office/drawing/2014/main" id="{77D0594A-2392-4530-A213-0CB965A57BD3}"/>
              </a:ext>
            </a:extLst>
          </p:cNvPr>
          <p:cNvSpPr>
            <a:spLocks noGrp="1"/>
          </p:cNvSpPr>
          <p:nvPr>
            <p:ph type="ctrTitle"/>
          </p:nvPr>
        </p:nvSpPr>
        <p:spPr/>
        <p:txBody>
          <a:bodyPr/>
          <a:lstStyle/>
          <a:p>
            <a:r>
              <a:rPr lang="en-GB" sz="2400" b="1" dirty="0">
                <a:solidFill>
                  <a:srgbClr val="002060"/>
                </a:solidFill>
              </a:rPr>
              <a:t>Some Uses of Lua:</a:t>
            </a:r>
            <a:br>
              <a:rPr lang="en-GB" sz="2400" b="1" dirty="0">
                <a:solidFill>
                  <a:srgbClr val="002060"/>
                </a:solidFill>
              </a:rPr>
            </a:br>
            <a:endParaRPr lang="en-GB"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130B3153-3D73-493E-A1E0-6E2D758BE953}"/>
              </a:ext>
            </a:extLst>
          </p:cNvPr>
          <p:cNvSpPr>
            <a:spLocks noGrp="1"/>
          </p:cNvSpPr>
          <p:nvPr>
            <p:ph type="body" idx="1"/>
          </p:nvPr>
        </p:nvSpPr>
        <p:spPr/>
        <p:txBody>
          <a:bodyPr/>
          <a:lstStyle/>
          <a:p>
            <a:endParaRPr lang="en-GB"/>
          </a:p>
        </p:txBody>
      </p:sp>
      <p:sp>
        <p:nvSpPr>
          <p:cNvPr id="3" name="Titolo 2">
            <a:extLst>
              <a:ext uri="{FF2B5EF4-FFF2-40B4-BE49-F238E27FC236}">
                <a16:creationId xmlns:a16="http://schemas.microsoft.com/office/drawing/2014/main" id="{544AA9DD-013F-4E0C-99F2-1A4A8D7A5772}"/>
              </a:ext>
            </a:extLst>
          </p:cNvPr>
          <p:cNvSpPr>
            <a:spLocks noGrp="1"/>
          </p:cNvSpPr>
          <p:nvPr>
            <p:ph type="ctrTitle"/>
          </p:nvPr>
        </p:nvSpPr>
        <p:spPr/>
        <p:txBody>
          <a:bodyPr/>
          <a:lstStyle/>
          <a:p>
            <a:r>
              <a:rPr lang="it-IT" dirty="0" err="1"/>
              <a:t>Arithmetic</a:t>
            </a:r>
            <a:r>
              <a:rPr lang="it-IT" dirty="0"/>
              <a:t> </a:t>
            </a:r>
            <a:r>
              <a:rPr lang="it-IT" dirty="0" err="1"/>
              <a:t>metamethods</a:t>
            </a:r>
            <a:endParaRPr lang="en-GB" dirty="0"/>
          </a:p>
        </p:txBody>
      </p:sp>
    </p:spTree>
    <p:extLst>
      <p:ext uri="{BB962C8B-B14F-4D97-AF65-F5344CB8AC3E}">
        <p14:creationId xmlns:p14="http://schemas.microsoft.com/office/powerpoint/2010/main" val="40062175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928D5528-BAAB-4C5A-B831-9B7A39F76CD8}"/>
              </a:ext>
            </a:extLst>
          </p:cNvPr>
          <p:cNvSpPr>
            <a:spLocks noGrp="1"/>
          </p:cNvSpPr>
          <p:nvPr>
            <p:ph type="body" idx="1"/>
          </p:nvPr>
        </p:nvSpPr>
        <p:spPr>
          <a:xfrm>
            <a:off x="1043832" y="482646"/>
            <a:ext cx="6919200" cy="3510600"/>
          </a:xfrm>
        </p:spPr>
        <p:txBody>
          <a:bodyPr/>
          <a:lstStyle/>
          <a:p>
            <a:pPr>
              <a:lnSpc>
                <a:spcPct val="107000"/>
              </a:lnSpc>
              <a:spcAft>
                <a:spcPts val="800"/>
              </a:spcAft>
            </a:pPr>
            <a:r>
              <a:rPr lang="it-IT" sz="1100" b="1" dirty="0">
                <a:effectLst/>
                <a:latin typeface="Calibri" panose="020F0502020204030204" pitchFamily="34" charset="0"/>
                <a:ea typeface="Calibri" panose="020F0502020204030204" pitchFamily="34" charset="0"/>
                <a:cs typeface="Times New Roman" panose="02020603050405020304" pitchFamily="18" charset="0"/>
              </a:rPr>
              <a:t>Basic data </a:t>
            </a:r>
            <a:r>
              <a:rPr lang="it-IT" sz="1100" b="1" dirty="0" err="1">
                <a:effectLst/>
                <a:latin typeface="Calibri" panose="020F0502020204030204" pitchFamily="34" charset="0"/>
                <a:ea typeface="Calibri" panose="020F0502020204030204" pitchFamily="34" charset="0"/>
                <a:cs typeface="Times New Roman" panose="02020603050405020304" pitchFamily="18" charset="0"/>
              </a:rPr>
              <a:t>type</a:t>
            </a:r>
            <a:r>
              <a:rPr lang="it-IT" sz="1100" b="1" dirty="0">
                <a:effectLst/>
                <a:latin typeface="Calibri" panose="020F0502020204030204" pitchFamily="34" charset="0"/>
                <a:ea typeface="Calibri" panose="020F0502020204030204" pitchFamily="34" charset="0"/>
                <a:cs typeface="Times New Roman" panose="02020603050405020304" pitchFamily="18" charset="0"/>
              </a:rPr>
              <a: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Number</a:t>
            </a:r>
            <a:r>
              <a:rPr lang="it-IT" sz="1100" dirty="0">
                <a:effectLst/>
                <a:latin typeface="Calibri" panose="020F0502020204030204" pitchFamily="34" charset="0"/>
                <a:ea typeface="Calibri" panose="020F0502020204030204" pitchFamily="34" charset="0"/>
                <a:cs typeface="Times New Roman" panose="02020603050405020304" pitchFamily="18" charset="0"/>
              </a:rPr>
              <a:t> (Double,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Integer</a:t>
            </a:r>
            <a:r>
              <a:rPr lang="it-IT" sz="1100" dirty="0">
                <a:effectLst/>
                <a:latin typeface="Calibri" panose="020F0502020204030204" pitchFamily="34" charset="0"/>
                <a:ea typeface="Calibri" panose="020F0502020204030204" pitchFamily="34" charset="0"/>
                <a:cs typeface="Times New Roman" panose="02020603050405020304" pitchFamily="18" charset="0"/>
              </a:rPr>
              <a: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Table (1-D canonical array) </a:t>
            </a:r>
          </a:p>
          <a:p>
            <a:pPr marL="742950" lvl="1" indent="-285750">
              <a:lnSpc>
                <a:spcPct val="107000"/>
              </a:lnSpc>
              <a:spcAft>
                <a:spcPts val="800"/>
              </a:spcAft>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Fixed size based on declaration: a={2, 3, 4, 5} can have at most that size</a:t>
            </a:r>
          </a:p>
          <a:p>
            <a:pPr>
              <a:lnSpc>
                <a:spcPct val="107000"/>
              </a:lnSpc>
              <a:spcAft>
                <a:spcPts val="800"/>
              </a:spcAft>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Variables</a:t>
            </a:r>
            <a:r>
              <a:rPr lang="it-IT" sz="1100" dirty="0">
                <a:effectLst/>
                <a:latin typeface="Calibri" panose="020F0502020204030204" pitchFamily="34" charset="0"/>
                <a:ea typeface="Calibri" panose="020F0502020204030204" pitchFamily="34" charset="0"/>
                <a:cs typeface="Times New Roman" panose="02020603050405020304" pitchFamily="18" charset="0"/>
              </a:rPr>
              <a: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Global variables (not inside functions)</a:t>
            </a:r>
          </a:p>
          <a:p>
            <a:pPr marL="742950" lvl="1" indent="-28575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Single and multiple definition and initialization</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Local variables (only in functions and flow control instructions and local scopes)</a:t>
            </a:r>
          </a:p>
          <a:p>
            <a:pPr marL="457200">
              <a:lnSpc>
                <a:spcPct val="107000"/>
              </a:lnSpc>
            </a:pPr>
            <a:r>
              <a:rPr lang="en-GB" sz="1100" dirty="0">
                <a:effectLst/>
                <a:latin typeface="Calibri" panose="020F0502020204030204" pitchFamily="34" charset="0"/>
                <a:ea typeface="Calibri" panose="020F0502020204030204" pitchFamily="34" charset="0"/>
                <a:cs typeface="Times New Roman" panose="02020603050405020304" pitchFamily="18" charset="0"/>
              </a:rPr>
              <a:t>2.1. Single and multiple definition</a:t>
            </a:r>
          </a:p>
          <a:p>
            <a:pPr marL="457200">
              <a:lnSpc>
                <a:spcPct val="107000"/>
              </a:lnSpc>
              <a:spcAft>
                <a:spcPts val="80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2.2. Single and multiple definition and inline initialization</a:t>
            </a:r>
          </a:p>
          <a:p>
            <a:pPr>
              <a:lnSpc>
                <a:spcPct val="107000"/>
              </a:lnSpc>
              <a:spcAft>
                <a:spcPts val="80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       3. Reassignment of global and local variables (within same type)</a:t>
            </a:r>
          </a:p>
          <a:p>
            <a:pPr>
              <a:lnSpc>
                <a:spcPct val="107000"/>
              </a:lnSpc>
              <a:spcAft>
                <a:spcPts val="800"/>
              </a:spcAft>
            </a:pPr>
            <a:r>
              <a:rPr lang="en-GB" sz="1100" b="1" dirty="0">
                <a:effectLst/>
                <a:latin typeface="Calibri" panose="020F0502020204030204" pitchFamily="34" charset="0"/>
                <a:ea typeface="Calibri" panose="020F0502020204030204" pitchFamily="34" charset="0"/>
                <a:cs typeface="Times New Roman" panose="02020603050405020304" pitchFamily="18" charset="0"/>
              </a:rPr>
              <a:t> </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it-IT" sz="1100" b="1" dirty="0" err="1">
                <a:effectLst/>
                <a:latin typeface="Calibri" panose="020F0502020204030204" pitchFamily="34" charset="0"/>
                <a:ea typeface="Calibri" panose="020F0502020204030204" pitchFamily="34" charset="0"/>
                <a:cs typeface="Times New Roman" panose="02020603050405020304" pitchFamily="18" charset="0"/>
              </a:rPr>
              <a:t>Operators</a:t>
            </a:r>
            <a:r>
              <a:rPr lang="it-IT" sz="1100" b="1" dirty="0">
                <a:effectLst/>
                <a:latin typeface="Calibri" panose="020F0502020204030204" pitchFamily="34" charset="0"/>
                <a:ea typeface="Calibri" panose="020F0502020204030204" pitchFamily="34" charset="0"/>
                <a:cs typeface="Times New Roman" panose="02020603050405020304" pitchFamily="18" charset="0"/>
              </a:rPr>
              <a: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Arithmetic</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a:effectLst/>
                <a:latin typeface="Calibri" panose="020F0502020204030204" pitchFamily="34" charset="0"/>
                <a:ea typeface="Calibri" panose="020F0502020204030204" pitchFamily="34" charset="0"/>
                <a:cs typeface="Times New Roman" panose="02020603050405020304" pitchFamily="18" charset="0"/>
              </a:rPr>
              <a:t> Sum +</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Subtraction</a:t>
            </a: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Multiplication</a:t>
            </a: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Dision</a:t>
            </a: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Exponentiation ^ (of </a:t>
            </a:r>
            <a:r>
              <a:rPr lang="en-GB" sz="1100" dirty="0" err="1">
                <a:effectLst/>
                <a:latin typeface="Calibri" panose="020F0502020204030204" pitchFamily="34" charset="0"/>
                <a:ea typeface="Calibri" panose="020F0502020204030204" pitchFamily="34" charset="0"/>
                <a:cs typeface="Times New Roman" panose="02020603050405020304" pitchFamily="18" charset="0"/>
              </a:rPr>
              <a:t>immediates</a:t>
            </a:r>
            <a:r>
              <a:rPr lang="en-GB" sz="1100" dirty="0">
                <a:effectLst/>
                <a:latin typeface="Calibri" panose="020F0502020204030204" pitchFamily="34" charset="0"/>
                <a:ea typeface="Calibri" panose="020F0502020204030204" pitchFamily="34" charset="0"/>
                <a:cs typeface="Times New Roman" panose="02020603050405020304" pitchFamily="18" charset="0"/>
              </a:rPr>
              <a:t> through ^ </a:t>
            </a:r>
            <a:r>
              <a:rPr lang="en-GB" sz="1100" dirty="0" err="1">
                <a:effectLst/>
                <a:latin typeface="Calibri" panose="020F0502020204030204" pitchFamily="34" charset="0"/>
                <a:ea typeface="Calibri" panose="020F0502020204030204" pitchFamily="34" charset="0"/>
                <a:cs typeface="Times New Roman" panose="02020603050405020304" pitchFamily="18" charset="0"/>
              </a:rPr>
              <a:t>operatore</a:t>
            </a:r>
            <a:r>
              <a:rPr lang="en-GB" sz="1100" dirty="0">
                <a:effectLst/>
                <a:latin typeface="Calibri" panose="020F0502020204030204" pitchFamily="34" charset="0"/>
                <a:ea typeface="Calibri" panose="020F0502020204030204" pitchFamily="34" charset="0"/>
                <a:cs typeface="Times New Roman" panose="02020603050405020304" pitchFamily="18" charset="0"/>
              </a:rPr>
              <a:t>, with </a:t>
            </a:r>
            <a:r>
              <a:rPr lang="en-GB" sz="1100" dirty="0" err="1">
                <a:effectLst/>
                <a:latin typeface="Calibri" panose="020F0502020204030204" pitchFamily="34" charset="0"/>
                <a:ea typeface="Calibri" panose="020F0502020204030204" pitchFamily="34" charset="0"/>
                <a:cs typeface="Times New Roman" panose="02020603050405020304" pitchFamily="18" charset="0"/>
              </a:rPr>
              <a:t>math.pow</a:t>
            </a:r>
            <a:r>
              <a:rPr lang="en-GB" sz="1100" dirty="0">
                <a:effectLst/>
                <a:latin typeface="Calibri" panose="020F0502020204030204" pitchFamily="34" charset="0"/>
                <a:ea typeface="Calibri" panose="020F0502020204030204" pitchFamily="34" charset="0"/>
                <a:cs typeface="Times New Roman" panose="02020603050405020304" pitchFamily="18" charset="0"/>
              </a:rPr>
              <a:t>(x, y) for anything)</a:t>
            </a:r>
          </a:p>
          <a:p>
            <a:pPr marL="342900" lvl="0" indent="-34290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Logical</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a:effectLst/>
                <a:latin typeface="Calibri" panose="020F0502020204030204" pitchFamily="34" charset="0"/>
                <a:ea typeface="Calibri" panose="020F0502020204030204" pitchFamily="34" charset="0"/>
                <a:cs typeface="Times New Roman" panose="02020603050405020304" pitchFamily="18" charset="0"/>
              </a:rPr>
              <a:t>AND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and</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a:effectLst/>
                <a:latin typeface="Calibri" panose="020F0502020204030204" pitchFamily="34" charset="0"/>
                <a:ea typeface="Calibri" panose="020F0502020204030204" pitchFamily="34" charset="0"/>
                <a:cs typeface="Times New Roman" panose="02020603050405020304" pitchFamily="18" charset="0"/>
              </a:rPr>
              <a:t>OR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or</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a:effectLst/>
                <a:latin typeface="Calibri" panose="020F0502020204030204" pitchFamily="34" charset="0"/>
                <a:ea typeface="Calibri" panose="020F0502020204030204" pitchFamily="34" charset="0"/>
                <a:cs typeface="Times New Roman" panose="02020603050405020304" pitchFamily="18" charset="0"/>
              </a:rPr>
              <a:t>NOT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not</a:t>
            </a: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not</a:t>
            </a: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implemented</a:t>
            </a:r>
            <a:r>
              <a:rPr lang="it-IT" sz="1100" dirty="0">
                <a:effectLst/>
                <a:latin typeface="Calibri" panose="020F0502020204030204" pitchFamily="34" charset="0"/>
                <a:ea typeface="Calibri" panose="020F0502020204030204" pitchFamily="34" charset="0"/>
                <a:cs typeface="Times New Roman" panose="02020603050405020304" pitchFamily="18" charset="0"/>
              </a:rPr>
              <a: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Relational</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Equality</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Inequality</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Less</a:t>
            </a: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than</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a:effectLst/>
                <a:latin typeface="Calibri" panose="020F0502020204030204" pitchFamily="34" charset="0"/>
                <a:ea typeface="Calibri" panose="020F0502020204030204" pitchFamily="34" charset="0"/>
                <a:cs typeface="Times New Roman" panose="02020603050405020304" pitchFamily="18" charset="0"/>
              </a:rPr>
              <a:t>Greater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than</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Less</a:t>
            </a: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than</a:t>
            </a:r>
            <a:r>
              <a:rPr lang="it-IT" sz="1100" dirty="0">
                <a:effectLst/>
                <a:latin typeface="Calibri" panose="020F0502020204030204" pitchFamily="34" charset="0"/>
                <a:ea typeface="Calibri" panose="020F0502020204030204" pitchFamily="34" charset="0"/>
                <a:cs typeface="Times New Roman" panose="02020603050405020304" pitchFamily="18" charset="0"/>
              </a:rPr>
              <a:t> or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equal</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pPr>
            <a:r>
              <a:rPr lang="it-IT" sz="1100" dirty="0">
                <a:effectLst/>
                <a:latin typeface="Calibri" panose="020F0502020204030204" pitchFamily="34" charset="0"/>
                <a:ea typeface="Calibri" panose="020F0502020204030204" pitchFamily="34" charset="0"/>
                <a:cs typeface="Times New Roman" panose="02020603050405020304" pitchFamily="18" charset="0"/>
              </a:rPr>
              <a:t>Greater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than</a:t>
            </a:r>
            <a:r>
              <a:rPr lang="it-IT" sz="1100" dirty="0">
                <a:effectLst/>
                <a:latin typeface="Calibri" panose="020F0502020204030204" pitchFamily="34" charset="0"/>
                <a:ea typeface="Calibri" panose="020F0502020204030204" pitchFamily="34" charset="0"/>
                <a:cs typeface="Times New Roman" panose="02020603050405020304" pitchFamily="18" charset="0"/>
              </a:rPr>
              <a:t> or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equal</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it-IT" sz="1100" b="1" dirty="0">
                <a:effectLst/>
                <a:latin typeface="Calibri" panose="020F0502020204030204" pitchFamily="34" charset="0"/>
                <a:ea typeface="Calibri" panose="020F0502020204030204" pitchFamily="34" charset="0"/>
                <a:cs typeface="Times New Roman" panose="02020603050405020304" pitchFamily="18" charset="0"/>
              </a:rPr>
              <a:t>Flow Control </a:t>
            </a:r>
            <a:r>
              <a:rPr lang="it-IT" sz="1100" b="1" dirty="0" err="1">
                <a:effectLst/>
                <a:latin typeface="Calibri" panose="020F0502020204030204" pitchFamily="34" charset="0"/>
                <a:ea typeface="Calibri" panose="020F0502020204030204" pitchFamily="34" charset="0"/>
                <a:cs typeface="Times New Roman" panose="02020603050405020304" pitchFamily="18" charset="0"/>
              </a:rPr>
              <a:t>Instructions</a:t>
            </a:r>
            <a:r>
              <a:rPr lang="it-IT" sz="1100" b="1" dirty="0">
                <a:effectLst/>
                <a:latin typeface="Calibri" panose="020F0502020204030204" pitchFamily="34" charset="0"/>
                <a:ea typeface="Calibri" panose="020F0502020204030204" pitchFamily="34" charset="0"/>
                <a:cs typeface="Times New Roman" panose="02020603050405020304" pitchFamily="18" charset="0"/>
              </a:rPr>
              <a: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it-IT" sz="1100" dirty="0">
                <a:effectLst/>
                <a:latin typeface="Calibri" panose="020F0502020204030204" pitchFamily="34" charset="0"/>
                <a:ea typeface="Calibri" panose="020F0502020204030204" pitchFamily="34" charset="0"/>
                <a:cs typeface="Times New Roman" panose="02020603050405020304" pitchFamily="18" charset="0"/>
              </a:rPr>
              <a:t>For loop</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While</a:t>
            </a:r>
            <a:r>
              <a:rPr lang="it-IT" sz="1100" dirty="0">
                <a:effectLst/>
                <a:latin typeface="Calibri" panose="020F0502020204030204" pitchFamily="34" charset="0"/>
                <a:ea typeface="Calibri" panose="020F0502020204030204" pitchFamily="34" charset="0"/>
                <a:cs typeface="Times New Roman" panose="02020603050405020304" pitchFamily="18" charset="0"/>
              </a:rPr>
              <a:t> loop</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Repeat-until</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If</a:t>
            </a: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then</a:t>
            </a:r>
            <a:r>
              <a:rPr lang="it-IT" sz="1100" dirty="0">
                <a:effectLst/>
                <a:latin typeface="Calibri" panose="020F0502020204030204" pitchFamily="34" charset="0"/>
                <a:ea typeface="Calibri" panose="020F0502020204030204" pitchFamily="34" charset="0"/>
                <a:cs typeface="Times New Roman" panose="02020603050405020304" pitchFamily="18" charset="0"/>
              </a:rPr>
              <a:t> else</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Nested Flow Control Instruction (any depth and all)</a:t>
            </a:r>
          </a:p>
          <a:p>
            <a:pPr marL="457200">
              <a:lnSpc>
                <a:spcPct val="107000"/>
              </a:lnSpc>
              <a:spcAft>
                <a:spcPts val="80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Loop Condition Supported: Single numbers, single variables, Boolean expressions (of any length), single array elements, mathematical expressions.</a:t>
            </a:r>
          </a:p>
          <a:p>
            <a:pPr>
              <a:lnSpc>
                <a:spcPct val="107000"/>
              </a:lnSpc>
              <a:spcAft>
                <a:spcPts val="800"/>
              </a:spcAft>
            </a:pPr>
            <a:r>
              <a:rPr lang="en-GB" sz="1100" b="1" dirty="0">
                <a:effectLst/>
                <a:latin typeface="Calibri" panose="020F0502020204030204" pitchFamily="34" charset="0"/>
                <a:ea typeface="Calibri" panose="020F0502020204030204" pitchFamily="34" charset="0"/>
                <a:cs typeface="Times New Roman" panose="02020603050405020304" pitchFamily="18" charset="0"/>
              </a:rPr>
              <a:t>Functions:</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Function declaration (anywhere in the code) (only NUMBER as parameter and return value must be a NUMBER)</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Print function (Only string or only multiple numbers/variables)</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Print(</a:t>
            </a:r>
            <a:r>
              <a:rPr lang="en-GB" sz="1100" dirty="0" err="1">
                <a:effectLst/>
                <a:latin typeface="Calibri" panose="020F0502020204030204" pitchFamily="34" charset="0"/>
                <a:ea typeface="Calibri" panose="020F0502020204030204" pitchFamily="34" charset="0"/>
                <a:cs typeface="Times New Roman" panose="02020603050405020304" pitchFamily="18" charset="0"/>
              </a:rPr>
              <a:t>string.format</a:t>
            </a:r>
            <a:r>
              <a:rPr lang="en-GB" sz="1100" dirty="0">
                <a:effectLst/>
                <a:latin typeface="Calibri" panose="020F0502020204030204" pitchFamily="34" charset="0"/>
                <a:ea typeface="Calibri" panose="020F0502020204030204" pitchFamily="34" charset="0"/>
                <a:cs typeface="Times New Roman" panose="02020603050405020304" pitchFamily="18" charset="0"/>
              </a:rPr>
              <a:t>()) (c-like </a:t>
            </a:r>
            <a:r>
              <a:rPr lang="en-GB" sz="1100" dirty="0" err="1">
                <a:effectLst/>
                <a:latin typeface="Calibri" panose="020F0502020204030204" pitchFamily="34" charset="0"/>
                <a:ea typeface="Calibri" panose="020F0502020204030204" pitchFamily="34" charset="0"/>
                <a:cs typeface="Times New Roman" panose="02020603050405020304" pitchFamily="18" charset="0"/>
              </a:rPr>
              <a:t>printf</a:t>
            </a:r>
            <a:r>
              <a:rPr lang="en-GB" sz="1100" dirty="0">
                <a:effectLst/>
                <a:latin typeface="Calibri" panose="020F0502020204030204" pitchFamily="34" charset="0"/>
                <a:ea typeface="Calibri" panose="020F0502020204030204" pitchFamily="34" charset="0"/>
                <a:cs typeface="Times New Roman" panose="02020603050405020304" pitchFamily="18" charset="0"/>
              </a:rPr>
              <a:t>) Inclusion of external modules  though require keywork (function must be called with </a:t>
            </a:r>
            <a:r>
              <a:rPr lang="en-GB" sz="1100" dirty="0" err="1">
                <a:effectLst/>
                <a:latin typeface="Calibri" panose="020F0502020204030204" pitchFamily="34" charset="0"/>
                <a:ea typeface="Calibri" panose="020F0502020204030204" pitchFamily="34" charset="0"/>
                <a:cs typeface="Times New Roman" panose="02020603050405020304" pitchFamily="18" charset="0"/>
              </a:rPr>
              <a:t>name.function</a:t>
            </a:r>
            <a:r>
              <a:rPr lang="en-GB" sz="11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“require” function implemented. It is possible to import file (libraries) and used them through </a:t>
            </a:r>
            <a:r>
              <a:rPr lang="en-GB" sz="1100" dirty="0" err="1">
                <a:effectLst/>
                <a:latin typeface="Calibri" panose="020F0502020204030204" pitchFamily="34" charset="0"/>
                <a:ea typeface="Calibri" panose="020F0502020204030204" pitchFamily="34" charset="0"/>
                <a:cs typeface="Times New Roman" panose="02020603050405020304" pitchFamily="18" charset="0"/>
              </a:rPr>
              <a:t>library.namefunction</a:t>
            </a:r>
            <a:r>
              <a:rPr lang="en-GB" sz="1100" dirty="0">
                <a:effectLst/>
                <a:latin typeface="Calibri" panose="020F0502020204030204" pitchFamily="34" charset="0"/>
                <a:ea typeface="Calibri" panose="020F0502020204030204" pitchFamily="34" charset="0"/>
                <a:cs typeface="Times New Roman" panose="02020603050405020304" pitchFamily="18" charset="0"/>
              </a:rPr>
              <a:t>(). Support also for global variables declared in libraries and error in case of multiple declarations.</a:t>
            </a:r>
          </a:p>
          <a:p>
            <a:pPr>
              <a:lnSpc>
                <a:spcPct val="107000"/>
              </a:lnSpc>
              <a:spcAft>
                <a:spcPts val="800"/>
              </a:spcAft>
            </a:pPr>
            <a:r>
              <a:rPr lang="it-IT" sz="1100" b="1" dirty="0">
                <a:effectLst/>
                <a:latin typeface="Calibri" panose="020F0502020204030204" pitchFamily="34" charset="0"/>
                <a:ea typeface="Calibri" panose="020F0502020204030204" pitchFamily="34" charset="0"/>
                <a:cs typeface="Times New Roman" panose="02020603050405020304" pitchFamily="18" charset="0"/>
              </a:rPr>
              <a:t>Semantic </a:t>
            </a:r>
            <a:r>
              <a:rPr lang="it-IT" sz="1100" b="1" dirty="0" err="1">
                <a:effectLst/>
                <a:latin typeface="Calibri" panose="020F0502020204030204" pitchFamily="34" charset="0"/>
                <a:ea typeface="Calibri" panose="020F0502020204030204" pitchFamily="34" charset="0"/>
                <a:cs typeface="Times New Roman" panose="02020603050405020304" pitchFamily="18" charset="0"/>
              </a:rPr>
              <a:t>error</a:t>
            </a:r>
            <a:r>
              <a:rPr lang="it-IT" sz="1100" b="1" dirty="0">
                <a:effectLst/>
                <a:latin typeface="Calibri" panose="020F0502020204030204" pitchFamily="34" charset="0"/>
                <a:ea typeface="Calibri" panose="020F0502020204030204" pitchFamily="34" charset="0"/>
                <a:cs typeface="Times New Roman" panose="02020603050405020304" pitchFamily="18" charset="0"/>
              </a:rPr>
              <a:t> </a:t>
            </a:r>
            <a:r>
              <a:rPr lang="it-IT" sz="1100" b="1" dirty="0" err="1">
                <a:effectLst/>
                <a:latin typeface="Calibri" panose="020F0502020204030204" pitchFamily="34" charset="0"/>
                <a:ea typeface="Calibri" panose="020F0502020204030204" pitchFamily="34" charset="0"/>
                <a:cs typeface="Times New Roman" panose="02020603050405020304" pitchFamily="18" charset="0"/>
              </a:rPr>
              <a:t>supported</a:t>
            </a:r>
            <a:r>
              <a:rPr lang="it-IT" sz="1100" b="1" dirty="0">
                <a:effectLst/>
                <a:latin typeface="Calibri" panose="020F0502020204030204" pitchFamily="34" charset="0"/>
                <a:ea typeface="Calibri" panose="020F0502020204030204" pitchFamily="34" charset="0"/>
                <a:cs typeface="Times New Roman" panose="02020603050405020304" pitchFamily="18" charset="0"/>
              </a:rPr>
              <a: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it-IT" sz="1100" dirty="0" err="1">
                <a:effectLst/>
                <a:latin typeface="Calibri" panose="020F0502020204030204" pitchFamily="34" charset="0"/>
                <a:ea typeface="Calibri" panose="020F0502020204030204" pitchFamily="34" charset="0"/>
                <a:cs typeface="Times New Roman" panose="02020603050405020304" pitchFamily="18" charset="0"/>
              </a:rPr>
              <a:t>Variable</a:t>
            </a: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not</a:t>
            </a:r>
            <a:r>
              <a:rPr lang="it-IT" sz="1100" dirty="0">
                <a:effectLst/>
                <a:latin typeface="Calibri" panose="020F0502020204030204" pitchFamily="34" charset="0"/>
                <a:ea typeface="Calibri" panose="020F0502020204030204" pitchFamily="34" charset="0"/>
                <a:cs typeface="Times New Roman" panose="02020603050405020304" pitchFamily="18" charset="0"/>
              </a:rPr>
              <a:t> </a:t>
            </a:r>
            <a:r>
              <a:rPr lang="it-IT" sz="1100" dirty="0" err="1">
                <a:effectLst/>
                <a:latin typeface="Calibri" panose="020F0502020204030204" pitchFamily="34" charset="0"/>
                <a:ea typeface="Calibri" panose="020F0502020204030204" pitchFamily="34" charset="0"/>
                <a:cs typeface="Times New Roman" panose="02020603050405020304" pitchFamily="18" charset="0"/>
              </a:rPr>
              <a:t>declared</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Operation not supported by compiler(NOT)</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Redeclaration of a variable into an array (limitation of compiler)</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Array access to array not declared</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Array access to variable (not array)</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Redeclaration of function</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Invocation of function not declared</a:t>
            </a:r>
          </a:p>
          <a:p>
            <a:pPr marL="342900" lvl="0" indent="-342900">
              <a:lnSpc>
                <a:spcPct val="107000"/>
              </a:lnSpc>
              <a:spcAft>
                <a:spcPts val="800"/>
              </a:spcAft>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Wrong number of parameters to function</a:t>
            </a:r>
          </a:p>
          <a:p>
            <a:pPr>
              <a:lnSpc>
                <a:spcPct val="107000"/>
              </a:lnSpc>
              <a:spcAft>
                <a:spcPts val="800"/>
              </a:spcAft>
            </a:pPr>
            <a:r>
              <a:rPr lang="en-GB" sz="1100" b="1" dirty="0">
                <a:effectLst/>
                <a:latin typeface="Calibri" panose="020F0502020204030204" pitchFamily="34" charset="0"/>
                <a:ea typeface="Calibri" panose="020F0502020204030204" pitchFamily="34" charset="0"/>
                <a:cs typeface="Times New Roman" panose="02020603050405020304" pitchFamily="18" charset="0"/>
              </a:rPr>
              <a:t>Syntactical warning supported:</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Error in if condition</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Error in assignment of a variable</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Missing } in array declaration</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Missing ) in function declaration</a:t>
            </a:r>
          </a:p>
          <a:p>
            <a:pPr marL="342900" lvl="0" indent="-342900">
              <a:lnSpc>
                <a:spcPct val="107000"/>
              </a:lnSpc>
              <a:spcAft>
                <a:spcPts val="800"/>
              </a:spcAft>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Missing return value of a function</a:t>
            </a:r>
          </a:p>
          <a:p>
            <a:pPr>
              <a:lnSpc>
                <a:spcPct val="107000"/>
              </a:lnSpc>
              <a:spcAft>
                <a:spcPts val="800"/>
              </a:spcAft>
            </a:pPr>
            <a:r>
              <a:rPr lang="en-GB" sz="1100" b="1" dirty="0">
                <a:effectLst/>
                <a:latin typeface="Calibri" panose="020F0502020204030204" pitchFamily="34" charset="0"/>
                <a:ea typeface="Calibri" panose="020F0502020204030204" pitchFamily="34" charset="0"/>
                <a:cs typeface="Times New Roman" panose="02020603050405020304" pitchFamily="18" charset="0"/>
              </a:rPr>
              <a:t>Syntactical error supported</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Expression between () not correct</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Wrong variables list</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Wrong loop variable initialization</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Assign an array to a variable and vice versa</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Declaration of global variables inside functions (Compiler limitation)</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Print function without parameters</a:t>
            </a:r>
          </a:p>
          <a:p>
            <a:pPr marL="342900" lvl="0" indent="-342900">
              <a:lnSpc>
                <a:spcPct val="107000"/>
              </a:lnSpc>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Pass an array to a function (Compiler limitation)</a:t>
            </a:r>
          </a:p>
          <a:p>
            <a:pPr marL="342900" lvl="0" indent="-342900">
              <a:lnSpc>
                <a:spcPct val="107000"/>
              </a:lnSpc>
              <a:spcAft>
                <a:spcPts val="800"/>
              </a:spcAft>
              <a:buFont typeface="+mj-lt"/>
              <a:buAutoNum type="arabicPeriod"/>
            </a:pPr>
            <a:r>
              <a:rPr lang="en-GB" sz="1100" dirty="0">
                <a:effectLst/>
                <a:latin typeface="Calibri" panose="020F0502020204030204" pitchFamily="34" charset="0"/>
                <a:ea typeface="Calibri" panose="020F0502020204030204" pitchFamily="34" charset="0"/>
                <a:cs typeface="Times New Roman" panose="02020603050405020304" pitchFamily="18" charset="0"/>
              </a:rPr>
              <a:t>Duplication of require of a file</a:t>
            </a:r>
          </a:p>
          <a:p>
            <a:pPr marL="609600" lvl="1" indent="0">
              <a:buNone/>
            </a:pPr>
            <a:endParaRPr lang="en-GB" dirty="0"/>
          </a:p>
        </p:txBody>
      </p:sp>
      <p:sp>
        <p:nvSpPr>
          <p:cNvPr id="3" name="Titolo 2">
            <a:extLst>
              <a:ext uri="{FF2B5EF4-FFF2-40B4-BE49-F238E27FC236}">
                <a16:creationId xmlns:a16="http://schemas.microsoft.com/office/drawing/2014/main" id="{D2E5B361-BAC6-41C4-8292-61948AC7D68D}"/>
              </a:ext>
            </a:extLst>
          </p:cNvPr>
          <p:cNvSpPr>
            <a:spLocks noGrp="1"/>
          </p:cNvSpPr>
          <p:nvPr>
            <p:ph type="ctrTitle"/>
          </p:nvPr>
        </p:nvSpPr>
        <p:spPr/>
        <p:txBody>
          <a:bodyPr/>
          <a:lstStyle/>
          <a:p>
            <a:r>
              <a:rPr lang="it-IT" dirty="0" err="1"/>
              <a:t>What</a:t>
            </a:r>
            <a:r>
              <a:rPr lang="it-IT" dirty="0"/>
              <a:t> I </a:t>
            </a:r>
            <a:r>
              <a:rPr lang="it-IT" dirty="0" err="1"/>
              <a:t>Implemented</a:t>
            </a:r>
            <a:endParaRPr lang="en-GB" dirty="0"/>
          </a:p>
        </p:txBody>
      </p:sp>
    </p:spTree>
    <p:extLst>
      <p:ext uri="{BB962C8B-B14F-4D97-AF65-F5344CB8AC3E}">
        <p14:creationId xmlns:p14="http://schemas.microsoft.com/office/powerpoint/2010/main" val="31605159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0EFF4E64-1F25-41A2-941B-E0922F1D1E05}"/>
              </a:ext>
            </a:extLst>
          </p:cNvPr>
          <p:cNvSpPr>
            <a:spLocks noGrp="1"/>
          </p:cNvSpPr>
          <p:nvPr>
            <p:ph type="body" idx="1"/>
          </p:nvPr>
        </p:nvSpPr>
        <p:spPr/>
        <p:txBody>
          <a:bodyPr/>
          <a:lstStyle/>
          <a:p>
            <a:pPr marL="349250" indent="-171450">
              <a:buFont typeface="Arial" panose="020B0604020202020204" pitchFamily="34" charset="0"/>
              <a:buChar char="•"/>
            </a:pPr>
            <a:endParaRPr lang="en-GB" dirty="0"/>
          </a:p>
          <a:p>
            <a:pPr marL="349250" indent="-171450">
              <a:buFont typeface="Arial" panose="020B0604020202020204" pitchFamily="34" charset="0"/>
              <a:buChar char="•"/>
            </a:pPr>
            <a:br>
              <a:rPr lang="en-GB" b="0" i="0" u="none" strike="noStrike" dirty="0">
                <a:solidFill>
                  <a:srgbClr val="000080"/>
                </a:solidFill>
                <a:effectLst/>
                <a:latin typeface="Helvetica" panose="020B0604020202020204" pitchFamily="34" charset="0"/>
                <a:hlinkClick r:id="rId2"/>
              </a:rPr>
            </a:br>
            <a:r>
              <a:rPr lang="en-GB" b="0" i="0" u="none" strike="noStrike" dirty="0">
                <a:solidFill>
                  <a:srgbClr val="000080"/>
                </a:solidFill>
                <a:effectLst/>
                <a:latin typeface="Helvetica" panose="020B0604020202020204" pitchFamily="34" charset="0"/>
                <a:hlinkClick r:id="rId2"/>
              </a:rPr>
              <a:t>Programming in Lua</a:t>
            </a:r>
            <a:endParaRPr lang="en-GB" b="0" i="0" u="none" strike="noStrike" dirty="0">
              <a:solidFill>
                <a:srgbClr val="000080"/>
              </a:solidFill>
              <a:effectLst/>
              <a:latin typeface="Helvetica" panose="020B0604020202020204" pitchFamily="34" charset="0"/>
            </a:endParaRPr>
          </a:p>
          <a:p>
            <a:pPr marL="177800" indent="0">
              <a:buNone/>
            </a:pPr>
            <a:r>
              <a:rPr lang="en-GB" dirty="0">
                <a:solidFill>
                  <a:srgbClr val="000080"/>
                </a:solidFill>
                <a:latin typeface="Helvetica" panose="020B0604020202020204" pitchFamily="34" charset="0"/>
              </a:rPr>
              <a:t>    </a:t>
            </a:r>
            <a:r>
              <a:rPr lang="en-GB" b="0" i="0" dirty="0">
                <a:solidFill>
                  <a:srgbClr val="000000"/>
                </a:solidFill>
                <a:effectLst/>
                <a:latin typeface="Helvetica" panose="020B0604020202020204" pitchFamily="34" charset="0"/>
              </a:rPr>
              <a:t>by Roberto </a:t>
            </a:r>
            <a:r>
              <a:rPr lang="en-GB" b="0" i="0" dirty="0" err="1">
                <a:solidFill>
                  <a:srgbClr val="000000"/>
                </a:solidFill>
                <a:effectLst/>
                <a:latin typeface="Helvetica" panose="020B0604020202020204" pitchFamily="34" charset="0"/>
              </a:rPr>
              <a:t>Ierusalimschy</a:t>
            </a:r>
            <a:br>
              <a:rPr lang="en-GB" b="0" i="0" dirty="0">
                <a:solidFill>
                  <a:srgbClr val="000000"/>
                </a:solidFill>
                <a:effectLst/>
                <a:latin typeface="Helvetica" panose="020B0604020202020204" pitchFamily="34" charset="0"/>
              </a:rPr>
            </a:br>
            <a:r>
              <a:rPr lang="en-GB" b="0" i="0" dirty="0">
                <a:solidFill>
                  <a:srgbClr val="000000"/>
                </a:solidFill>
                <a:effectLst/>
                <a:latin typeface="Helvetica" panose="020B0604020202020204" pitchFamily="34" charset="0"/>
              </a:rPr>
              <a:t>Lua.org, December 2003</a:t>
            </a:r>
            <a:br>
              <a:rPr lang="en-GB" b="0" i="0" dirty="0">
                <a:solidFill>
                  <a:srgbClr val="000000"/>
                </a:solidFill>
                <a:effectLst/>
                <a:latin typeface="Helvetica" panose="020B0604020202020204" pitchFamily="34" charset="0"/>
              </a:rPr>
            </a:br>
            <a:r>
              <a:rPr lang="en-GB" b="0" i="0" dirty="0">
                <a:solidFill>
                  <a:srgbClr val="000000"/>
                </a:solidFill>
                <a:effectLst/>
                <a:latin typeface="Helvetica" panose="020B0604020202020204" pitchFamily="34" charset="0"/>
              </a:rPr>
              <a:t>ISBN 8590379817</a:t>
            </a:r>
            <a:endParaRPr lang="en-GB" dirty="0"/>
          </a:p>
        </p:txBody>
      </p:sp>
      <p:sp>
        <p:nvSpPr>
          <p:cNvPr id="3" name="Titolo 2">
            <a:extLst>
              <a:ext uri="{FF2B5EF4-FFF2-40B4-BE49-F238E27FC236}">
                <a16:creationId xmlns:a16="http://schemas.microsoft.com/office/drawing/2014/main" id="{005F4AE1-999E-4DC5-836D-7B911C239454}"/>
              </a:ext>
            </a:extLst>
          </p:cNvPr>
          <p:cNvSpPr>
            <a:spLocks noGrp="1"/>
          </p:cNvSpPr>
          <p:nvPr>
            <p:ph type="ctrTitle"/>
          </p:nvPr>
        </p:nvSpPr>
        <p:spPr/>
        <p:txBody>
          <a:bodyPr/>
          <a:lstStyle/>
          <a:p>
            <a:r>
              <a:rPr lang="it-IT" dirty="0" err="1"/>
              <a:t>References</a:t>
            </a:r>
            <a:br>
              <a:rPr lang="it-IT" dirty="0"/>
            </a:br>
            <a:endParaRPr lang="en-GB" dirty="0"/>
          </a:p>
        </p:txBody>
      </p:sp>
    </p:spTree>
    <p:extLst>
      <p:ext uri="{BB962C8B-B14F-4D97-AF65-F5344CB8AC3E}">
        <p14:creationId xmlns:p14="http://schemas.microsoft.com/office/powerpoint/2010/main" val="911386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129"/>
        <p:cNvGrpSpPr/>
        <p:nvPr/>
      </p:nvGrpSpPr>
      <p:grpSpPr>
        <a:xfrm>
          <a:off x="0" y="0"/>
          <a:ext cx="0" cy="0"/>
          <a:chOff x="0" y="0"/>
          <a:chExt cx="0" cy="0"/>
        </a:xfrm>
      </p:grpSpPr>
      <p:sp>
        <p:nvSpPr>
          <p:cNvPr id="7130" name="Google Shape;7130;p7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31" name="Google Shape;7131;p7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132" name="Google Shape;7132;p71"/>
          <p:cNvGrpSpPr/>
          <p:nvPr/>
        </p:nvGrpSpPr>
        <p:grpSpPr>
          <a:xfrm>
            <a:off x="885675" y="1539249"/>
            <a:ext cx="276003" cy="357300"/>
            <a:chOff x="-50469125" y="3183175"/>
            <a:chExt cx="233150" cy="301825"/>
          </a:xfrm>
        </p:grpSpPr>
        <p:sp>
          <p:nvSpPr>
            <p:cNvPr id="7133" name="Google Shape;7133;p71"/>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71"/>
          <p:cNvGrpSpPr/>
          <p:nvPr/>
        </p:nvGrpSpPr>
        <p:grpSpPr>
          <a:xfrm>
            <a:off x="845574" y="1974651"/>
            <a:ext cx="356205" cy="355288"/>
            <a:chOff x="-50504575" y="3550975"/>
            <a:chExt cx="300900" cy="300125"/>
          </a:xfrm>
        </p:grpSpPr>
        <p:sp>
          <p:nvSpPr>
            <p:cNvPr id="7137" name="Google Shape;7137;p71"/>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71"/>
          <p:cNvGrpSpPr/>
          <p:nvPr/>
        </p:nvGrpSpPr>
        <p:grpSpPr>
          <a:xfrm>
            <a:off x="845574" y="2412893"/>
            <a:ext cx="356205" cy="354341"/>
            <a:chOff x="-50503000" y="3921175"/>
            <a:chExt cx="300900" cy="299325"/>
          </a:xfrm>
        </p:grpSpPr>
        <p:sp>
          <p:nvSpPr>
            <p:cNvPr id="7142" name="Google Shape;7142;p71"/>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71"/>
          <p:cNvGrpSpPr/>
          <p:nvPr/>
        </p:nvGrpSpPr>
        <p:grpSpPr>
          <a:xfrm>
            <a:off x="3049627" y="1558811"/>
            <a:ext cx="355258" cy="356205"/>
            <a:chOff x="-48630025" y="3199700"/>
            <a:chExt cx="300100" cy="300900"/>
          </a:xfrm>
        </p:grpSpPr>
        <p:sp>
          <p:nvSpPr>
            <p:cNvPr id="7148" name="Google Shape;7148;p71"/>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71"/>
          <p:cNvGrpSpPr/>
          <p:nvPr/>
        </p:nvGrpSpPr>
        <p:grpSpPr>
          <a:xfrm>
            <a:off x="3049627" y="1996107"/>
            <a:ext cx="355258" cy="355258"/>
            <a:chOff x="-48630025" y="3569100"/>
            <a:chExt cx="300100" cy="300100"/>
          </a:xfrm>
        </p:grpSpPr>
        <p:sp>
          <p:nvSpPr>
            <p:cNvPr id="7152" name="Google Shape;7152;p71"/>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71"/>
          <p:cNvGrpSpPr/>
          <p:nvPr/>
        </p:nvGrpSpPr>
        <p:grpSpPr>
          <a:xfrm>
            <a:off x="3050101" y="2433403"/>
            <a:ext cx="354311" cy="353394"/>
            <a:chOff x="-48629225" y="3938500"/>
            <a:chExt cx="299300" cy="298525"/>
          </a:xfrm>
        </p:grpSpPr>
        <p:sp>
          <p:nvSpPr>
            <p:cNvPr id="7163" name="Google Shape;7163;p71"/>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71"/>
          <p:cNvGrpSpPr/>
          <p:nvPr/>
        </p:nvGrpSpPr>
        <p:grpSpPr>
          <a:xfrm>
            <a:off x="1785504" y="2904744"/>
            <a:ext cx="311458" cy="354341"/>
            <a:chOff x="-46762575" y="3200500"/>
            <a:chExt cx="263100" cy="299325"/>
          </a:xfrm>
        </p:grpSpPr>
        <p:sp>
          <p:nvSpPr>
            <p:cNvPr id="7168" name="Google Shape;7168;p71"/>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71"/>
          <p:cNvGrpSpPr/>
          <p:nvPr/>
        </p:nvGrpSpPr>
        <p:grpSpPr>
          <a:xfrm>
            <a:off x="1763589" y="3363466"/>
            <a:ext cx="355288" cy="312375"/>
            <a:chOff x="-46779900" y="3588000"/>
            <a:chExt cx="300125" cy="263875"/>
          </a:xfrm>
        </p:grpSpPr>
        <p:sp>
          <p:nvSpPr>
            <p:cNvPr id="7174" name="Google Shape;7174;p71"/>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71"/>
          <p:cNvGrpSpPr/>
          <p:nvPr/>
        </p:nvGrpSpPr>
        <p:grpSpPr>
          <a:xfrm>
            <a:off x="1764062" y="3778388"/>
            <a:ext cx="354341" cy="353394"/>
            <a:chOff x="-46779100" y="3938500"/>
            <a:chExt cx="299325" cy="298525"/>
          </a:xfrm>
        </p:grpSpPr>
        <p:sp>
          <p:nvSpPr>
            <p:cNvPr id="7179" name="Google Shape;7179;p71"/>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71"/>
          <p:cNvGrpSpPr/>
          <p:nvPr/>
        </p:nvGrpSpPr>
        <p:grpSpPr>
          <a:xfrm>
            <a:off x="3971800" y="2911255"/>
            <a:ext cx="355258" cy="355288"/>
            <a:chOff x="-44924250" y="3206000"/>
            <a:chExt cx="300100" cy="300125"/>
          </a:xfrm>
        </p:grpSpPr>
        <p:sp>
          <p:nvSpPr>
            <p:cNvPr id="7182" name="Google Shape;7182;p71"/>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71"/>
          <p:cNvGrpSpPr/>
          <p:nvPr/>
        </p:nvGrpSpPr>
        <p:grpSpPr>
          <a:xfrm>
            <a:off x="1286286" y="1539249"/>
            <a:ext cx="355258" cy="355258"/>
            <a:chOff x="-50134375" y="3183175"/>
            <a:chExt cx="300100" cy="300100"/>
          </a:xfrm>
        </p:grpSpPr>
        <p:sp>
          <p:nvSpPr>
            <p:cNvPr id="7188" name="Google Shape;7188;p71"/>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71"/>
          <p:cNvGrpSpPr/>
          <p:nvPr/>
        </p:nvGrpSpPr>
        <p:grpSpPr>
          <a:xfrm>
            <a:off x="1286286" y="1974651"/>
            <a:ext cx="355258" cy="355288"/>
            <a:chOff x="-50134375" y="3550975"/>
            <a:chExt cx="300100" cy="300125"/>
          </a:xfrm>
        </p:grpSpPr>
        <p:sp>
          <p:nvSpPr>
            <p:cNvPr id="7199" name="Google Shape;7199;p71"/>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71"/>
          <p:cNvGrpSpPr/>
          <p:nvPr/>
        </p:nvGrpSpPr>
        <p:grpSpPr>
          <a:xfrm>
            <a:off x="1286286" y="2412183"/>
            <a:ext cx="355258" cy="355051"/>
            <a:chOff x="-50134375" y="3920575"/>
            <a:chExt cx="300100" cy="299925"/>
          </a:xfrm>
        </p:grpSpPr>
        <p:sp>
          <p:nvSpPr>
            <p:cNvPr id="7202" name="Google Shape;7202;p71"/>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71"/>
          <p:cNvGrpSpPr/>
          <p:nvPr/>
        </p:nvGrpSpPr>
        <p:grpSpPr>
          <a:xfrm>
            <a:off x="3497010" y="1559758"/>
            <a:ext cx="357123" cy="355258"/>
            <a:chOff x="-48262200" y="3200500"/>
            <a:chExt cx="301675" cy="300100"/>
          </a:xfrm>
        </p:grpSpPr>
        <p:sp>
          <p:nvSpPr>
            <p:cNvPr id="7206" name="Google Shape;7206;p71"/>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71"/>
          <p:cNvGrpSpPr/>
          <p:nvPr/>
        </p:nvGrpSpPr>
        <p:grpSpPr>
          <a:xfrm>
            <a:off x="3526383" y="1996847"/>
            <a:ext cx="298377" cy="354519"/>
            <a:chOff x="-48233050" y="3569725"/>
            <a:chExt cx="252050" cy="299475"/>
          </a:xfrm>
        </p:grpSpPr>
        <p:sp>
          <p:nvSpPr>
            <p:cNvPr id="7216" name="Google Shape;7216;p71"/>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71"/>
          <p:cNvGrpSpPr/>
          <p:nvPr/>
        </p:nvGrpSpPr>
        <p:grpSpPr>
          <a:xfrm>
            <a:off x="3550148" y="2430591"/>
            <a:ext cx="250847" cy="358070"/>
            <a:chOff x="-48216525" y="3936125"/>
            <a:chExt cx="211900" cy="302475"/>
          </a:xfrm>
        </p:grpSpPr>
        <p:sp>
          <p:nvSpPr>
            <p:cNvPr id="7220" name="Google Shape;7220;p71"/>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71"/>
          <p:cNvGrpSpPr/>
          <p:nvPr/>
        </p:nvGrpSpPr>
        <p:grpSpPr>
          <a:xfrm>
            <a:off x="2205866" y="2905661"/>
            <a:ext cx="355258" cy="355288"/>
            <a:chOff x="-46410500" y="3201275"/>
            <a:chExt cx="300100" cy="300125"/>
          </a:xfrm>
        </p:grpSpPr>
        <p:sp>
          <p:nvSpPr>
            <p:cNvPr id="7225" name="Google Shape;7225;p71"/>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71"/>
          <p:cNvGrpSpPr/>
          <p:nvPr/>
        </p:nvGrpSpPr>
        <p:grpSpPr>
          <a:xfrm>
            <a:off x="2205866" y="3341092"/>
            <a:ext cx="355258" cy="356205"/>
            <a:chOff x="-46409700" y="3569100"/>
            <a:chExt cx="300100" cy="300900"/>
          </a:xfrm>
        </p:grpSpPr>
        <p:sp>
          <p:nvSpPr>
            <p:cNvPr id="7231" name="Google Shape;7231;p71"/>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71"/>
          <p:cNvGrpSpPr/>
          <p:nvPr/>
        </p:nvGrpSpPr>
        <p:grpSpPr>
          <a:xfrm>
            <a:off x="2193747" y="3776524"/>
            <a:ext cx="379497" cy="358070"/>
            <a:chOff x="-46422300" y="3936925"/>
            <a:chExt cx="320575" cy="302475"/>
          </a:xfrm>
        </p:grpSpPr>
        <p:sp>
          <p:nvSpPr>
            <p:cNvPr id="7237" name="Google Shape;7237;p71"/>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71"/>
          <p:cNvGrpSpPr/>
          <p:nvPr/>
        </p:nvGrpSpPr>
        <p:grpSpPr>
          <a:xfrm>
            <a:off x="3971326" y="3330852"/>
            <a:ext cx="356205" cy="355258"/>
            <a:chOff x="-44914800" y="3560450"/>
            <a:chExt cx="300900" cy="300100"/>
          </a:xfrm>
        </p:grpSpPr>
        <p:sp>
          <p:nvSpPr>
            <p:cNvPr id="7240" name="Google Shape;7240;p71"/>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71"/>
          <p:cNvGrpSpPr/>
          <p:nvPr/>
        </p:nvGrpSpPr>
        <p:grpSpPr>
          <a:xfrm>
            <a:off x="1726378" y="1539486"/>
            <a:ext cx="354311" cy="354104"/>
            <a:chOff x="-49764975" y="3183375"/>
            <a:chExt cx="299300" cy="299125"/>
          </a:xfrm>
        </p:grpSpPr>
        <p:sp>
          <p:nvSpPr>
            <p:cNvPr id="7246" name="Google Shape;7246;p71"/>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5" name="Google Shape;7255;p71"/>
          <p:cNvGrpSpPr/>
          <p:nvPr/>
        </p:nvGrpSpPr>
        <p:grpSpPr>
          <a:xfrm>
            <a:off x="1726378" y="1974947"/>
            <a:ext cx="354311" cy="355909"/>
            <a:chOff x="-49764975" y="3551225"/>
            <a:chExt cx="299300" cy="300650"/>
          </a:xfrm>
        </p:grpSpPr>
        <p:sp>
          <p:nvSpPr>
            <p:cNvPr id="7256" name="Google Shape;7256;p71"/>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71"/>
          <p:cNvGrpSpPr/>
          <p:nvPr/>
        </p:nvGrpSpPr>
        <p:grpSpPr>
          <a:xfrm>
            <a:off x="1724040" y="2411710"/>
            <a:ext cx="358987" cy="355525"/>
            <a:chOff x="-49766550" y="3920175"/>
            <a:chExt cx="303250" cy="300325"/>
          </a:xfrm>
        </p:grpSpPr>
        <p:sp>
          <p:nvSpPr>
            <p:cNvPr id="7268" name="Google Shape;7268;p71"/>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71"/>
          <p:cNvGrpSpPr/>
          <p:nvPr/>
        </p:nvGrpSpPr>
        <p:grpSpPr>
          <a:xfrm>
            <a:off x="3939571" y="1559758"/>
            <a:ext cx="357123" cy="354341"/>
            <a:chOff x="-47892800" y="3200500"/>
            <a:chExt cx="301675" cy="299325"/>
          </a:xfrm>
        </p:grpSpPr>
        <p:sp>
          <p:nvSpPr>
            <p:cNvPr id="7273" name="Google Shape;7273;p71"/>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71"/>
          <p:cNvGrpSpPr/>
          <p:nvPr/>
        </p:nvGrpSpPr>
        <p:grpSpPr>
          <a:xfrm>
            <a:off x="4003437" y="1996107"/>
            <a:ext cx="229391" cy="355258"/>
            <a:chOff x="-47839250" y="3569100"/>
            <a:chExt cx="193775" cy="300100"/>
          </a:xfrm>
        </p:grpSpPr>
        <p:sp>
          <p:nvSpPr>
            <p:cNvPr id="7280" name="Google Shape;7280;p71"/>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71"/>
          <p:cNvGrpSpPr/>
          <p:nvPr/>
        </p:nvGrpSpPr>
        <p:grpSpPr>
          <a:xfrm>
            <a:off x="3940503" y="2432456"/>
            <a:ext cx="355258" cy="356205"/>
            <a:chOff x="-47892800" y="3937700"/>
            <a:chExt cx="300100" cy="300900"/>
          </a:xfrm>
        </p:grpSpPr>
        <p:sp>
          <p:nvSpPr>
            <p:cNvPr id="7287" name="Google Shape;7287;p71"/>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71"/>
          <p:cNvGrpSpPr/>
          <p:nvPr/>
        </p:nvGrpSpPr>
        <p:grpSpPr>
          <a:xfrm>
            <a:off x="2645798" y="2926170"/>
            <a:ext cx="355258" cy="311458"/>
            <a:chOff x="-46042675" y="3218600"/>
            <a:chExt cx="300100" cy="263100"/>
          </a:xfrm>
        </p:grpSpPr>
        <p:sp>
          <p:nvSpPr>
            <p:cNvPr id="7296" name="Google Shape;7296;p71"/>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71"/>
          <p:cNvGrpSpPr/>
          <p:nvPr/>
        </p:nvGrpSpPr>
        <p:grpSpPr>
          <a:xfrm>
            <a:off x="2645798" y="3340619"/>
            <a:ext cx="355258" cy="323118"/>
            <a:chOff x="-46042675" y="3568700"/>
            <a:chExt cx="300100" cy="272950"/>
          </a:xfrm>
        </p:grpSpPr>
        <p:sp>
          <p:nvSpPr>
            <p:cNvPr id="7303" name="Google Shape;7303;p71"/>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71"/>
          <p:cNvGrpSpPr/>
          <p:nvPr/>
        </p:nvGrpSpPr>
        <p:grpSpPr>
          <a:xfrm>
            <a:off x="2687749" y="3777589"/>
            <a:ext cx="271357" cy="356057"/>
            <a:chOff x="-46007225" y="3937825"/>
            <a:chExt cx="229225" cy="300775"/>
          </a:xfrm>
        </p:grpSpPr>
        <p:sp>
          <p:nvSpPr>
            <p:cNvPr id="7308" name="Google Shape;7308;p71"/>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71"/>
          <p:cNvGrpSpPr/>
          <p:nvPr/>
        </p:nvGrpSpPr>
        <p:grpSpPr>
          <a:xfrm>
            <a:off x="3993241" y="3767675"/>
            <a:ext cx="312375" cy="357596"/>
            <a:chOff x="-44895900" y="3929450"/>
            <a:chExt cx="263875" cy="302075"/>
          </a:xfrm>
        </p:grpSpPr>
        <p:sp>
          <p:nvSpPr>
            <p:cNvPr id="7319" name="Google Shape;7319;p71"/>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1"/>
          <p:cNvGrpSpPr/>
          <p:nvPr/>
        </p:nvGrpSpPr>
        <p:grpSpPr>
          <a:xfrm>
            <a:off x="2167060" y="1550436"/>
            <a:ext cx="356205" cy="332885"/>
            <a:chOff x="-49397175" y="3192625"/>
            <a:chExt cx="300900" cy="281200"/>
          </a:xfrm>
        </p:grpSpPr>
        <p:sp>
          <p:nvSpPr>
            <p:cNvPr id="7326" name="Google Shape;7326;p71"/>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71"/>
          <p:cNvGrpSpPr/>
          <p:nvPr/>
        </p:nvGrpSpPr>
        <p:grpSpPr>
          <a:xfrm>
            <a:off x="2193163" y="1974651"/>
            <a:ext cx="304000" cy="356205"/>
            <a:chOff x="-49375900" y="3550975"/>
            <a:chExt cx="256800" cy="300900"/>
          </a:xfrm>
        </p:grpSpPr>
        <p:sp>
          <p:nvSpPr>
            <p:cNvPr id="7334" name="Google Shape;7334;p71"/>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1"/>
          <p:cNvGrpSpPr/>
          <p:nvPr/>
        </p:nvGrpSpPr>
        <p:grpSpPr>
          <a:xfrm>
            <a:off x="2188516" y="2411946"/>
            <a:ext cx="313293" cy="356205"/>
            <a:chOff x="-49378250" y="3920375"/>
            <a:chExt cx="264650" cy="300900"/>
          </a:xfrm>
        </p:grpSpPr>
        <p:sp>
          <p:nvSpPr>
            <p:cNvPr id="7346" name="Google Shape;7346;p71"/>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71"/>
          <p:cNvGrpSpPr/>
          <p:nvPr/>
        </p:nvGrpSpPr>
        <p:grpSpPr>
          <a:xfrm>
            <a:off x="907504" y="2904744"/>
            <a:ext cx="312375" cy="357123"/>
            <a:chOff x="-47505300" y="3200500"/>
            <a:chExt cx="263875" cy="301675"/>
          </a:xfrm>
        </p:grpSpPr>
        <p:sp>
          <p:nvSpPr>
            <p:cNvPr id="7354" name="Google Shape;7354;p71"/>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71"/>
          <p:cNvGrpSpPr/>
          <p:nvPr/>
        </p:nvGrpSpPr>
        <p:grpSpPr>
          <a:xfrm>
            <a:off x="885604" y="3341092"/>
            <a:ext cx="356176" cy="355051"/>
            <a:chOff x="-47524975" y="3569100"/>
            <a:chExt cx="300875" cy="299925"/>
          </a:xfrm>
        </p:grpSpPr>
        <p:sp>
          <p:nvSpPr>
            <p:cNvPr id="7368" name="Google Shape;7368;p71"/>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71"/>
          <p:cNvGrpSpPr/>
          <p:nvPr/>
        </p:nvGrpSpPr>
        <p:grpSpPr>
          <a:xfrm>
            <a:off x="886062" y="3820354"/>
            <a:ext cx="355258" cy="270410"/>
            <a:chOff x="-47523400" y="3973950"/>
            <a:chExt cx="300100" cy="228425"/>
          </a:xfrm>
        </p:grpSpPr>
        <p:sp>
          <p:nvSpPr>
            <p:cNvPr id="7374" name="Google Shape;7374;p71"/>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71"/>
          <p:cNvGrpSpPr/>
          <p:nvPr/>
        </p:nvGrpSpPr>
        <p:grpSpPr>
          <a:xfrm>
            <a:off x="3091183" y="2903353"/>
            <a:ext cx="354341" cy="357596"/>
            <a:chOff x="-45673275" y="3199325"/>
            <a:chExt cx="299325" cy="302075"/>
          </a:xfrm>
        </p:grpSpPr>
        <p:sp>
          <p:nvSpPr>
            <p:cNvPr id="7380" name="Google Shape;7380;p71"/>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71"/>
          <p:cNvGrpSpPr/>
          <p:nvPr/>
        </p:nvGrpSpPr>
        <p:grpSpPr>
          <a:xfrm>
            <a:off x="3090251" y="3361602"/>
            <a:ext cx="356205" cy="314240"/>
            <a:chOff x="-45674075" y="3586425"/>
            <a:chExt cx="300900" cy="265450"/>
          </a:xfrm>
        </p:grpSpPr>
        <p:sp>
          <p:nvSpPr>
            <p:cNvPr id="7384" name="Google Shape;7384;p71"/>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71"/>
          <p:cNvGrpSpPr/>
          <p:nvPr/>
        </p:nvGrpSpPr>
        <p:grpSpPr>
          <a:xfrm>
            <a:off x="3091183" y="3777441"/>
            <a:ext cx="354341" cy="356205"/>
            <a:chOff x="-45673275" y="3937700"/>
            <a:chExt cx="299325" cy="300900"/>
          </a:xfrm>
        </p:grpSpPr>
        <p:sp>
          <p:nvSpPr>
            <p:cNvPr id="7387" name="Google Shape;7387;p71"/>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1"/>
          <p:cNvGrpSpPr/>
          <p:nvPr/>
        </p:nvGrpSpPr>
        <p:grpSpPr>
          <a:xfrm>
            <a:off x="2205349" y="4270225"/>
            <a:ext cx="356205" cy="356205"/>
            <a:chOff x="-44512325" y="3176075"/>
            <a:chExt cx="300900" cy="300900"/>
          </a:xfrm>
        </p:grpSpPr>
        <p:sp>
          <p:nvSpPr>
            <p:cNvPr id="7394" name="Google Shape;7394;p71"/>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71"/>
          <p:cNvGrpSpPr/>
          <p:nvPr/>
        </p:nvGrpSpPr>
        <p:grpSpPr>
          <a:xfrm>
            <a:off x="2608689" y="1539249"/>
            <a:ext cx="354341" cy="354341"/>
            <a:chOff x="-49027775" y="3183175"/>
            <a:chExt cx="299325" cy="299325"/>
          </a:xfrm>
        </p:grpSpPr>
        <p:sp>
          <p:nvSpPr>
            <p:cNvPr id="7398" name="Google Shape;7398;p71"/>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1"/>
          <p:cNvGrpSpPr/>
          <p:nvPr/>
        </p:nvGrpSpPr>
        <p:grpSpPr>
          <a:xfrm>
            <a:off x="2608230" y="1974651"/>
            <a:ext cx="355258" cy="357152"/>
            <a:chOff x="-49027775" y="3550975"/>
            <a:chExt cx="300100" cy="301700"/>
          </a:xfrm>
        </p:grpSpPr>
        <p:sp>
          <p:nvSpPr>
            <p:cNvPr id="7403" name="Google Shape;7403;p71"/>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71"/>
          <p:cNvGrpSpPr/>
          <p:nvPr/>
        </p:nvGrpSpPr>
        <p:grpSpPr>
          <a:xfrm>
            <a:off x="2606306" y="2411710"/>
            <a:ext cx="359106" cy="355525"/>
            <a:chOff x="-49031025" y="3920175"/>
            <a:chExt cx="303350" cy="300325"/>
          </a:xfrm>
        </p:grpSpPr>
        <p:sp>
          <p:nvSpPr>
            <p:cNvPr id="7414" name="Google Shape;7414;p71"/>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71"/>
          <p:cNvGrpSpPr/>
          <p:nvPr/>
        </p:nvGrpSpPr>
        <p:grpSpPr>
          <a:xfrm>
            <a:off x="1322411" y="2904744"/>
            <a:ext cx="356176" cy="354341"/>
            <a:chOff x="-47155575" y="3200500"/>
            <a:chExt cx="300875" cy="299325"/>
          </a:xfrm>
        </p:grpSpPr>
        <p:sp>
          <p:nvSpPr>
            <p:cNvPr id="7421" name="Google Shape;7421;p71"/>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71"/>
          <p:cNvGrpSpPr/>
          <p:nvPr/>
        </p:nvGrpSpPr>
        <p:grpSpPr>
          <a:xfrm>
            <a:off x="1322870" y="3341092"/>
            <a:ext cx="355258" cy="355258"/>
            <a:chOff x="-47154800" y="3569100"/>
            <a:chExt cx="300100" cy="300100"/>
          </a:xfrm>
        </p:grpSpPr>
        <p:sp>
          <p:nvSpPr>
            <p:cNvPr id="7428" name="Google Shape;7428;p71"/>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71"/>
          <p:cNvGrpSpPr/>
          <p:nvPr/>
        </p:nvGrpSpPr>
        <p:grpSpPr>
          <a:xfrm>
            <a:off x="1323343" y="3779305"/>
            <a:ext cx="354311" cy="353423"/>
            <a:chOff x="-47154000" y="3939275"/>
            <a:chExt cx="299300" cy="298550"/>
          </a:xfrm>
        </p:grpSpPr>
        <p:sp>
          <p:nvSpPr>
            <p:cNvPr id="7435" name="Google Shape;7435;p71"/>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71"/>
          <p:cNvGrpSpPr/>
          <p:nvPr/>
        </p:nvGrpSpPr>
        <p:grpSpPr>
          <a:xfrm>
            <a:off x="3548633" y="2904744"/>
            <a:ext cx="312375" cy="354341"/>
            <a:chOff x="-45286550" y="3200500"/>
            <a:chExt cx="263875" cy="299325"/>
          </a:xfrm>
        </p:grpSpPr>
        <p:sp>
          <p:nvSpPr>
            <p:cNvPr id="7440" name="Google Shape;7440;p71"/>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71"/>
          <p:cNvGrpSpPr/>
          <p:nvPr/>
        </p:nvGrpSpPr>
        <p:grpSpPr>
          <a:xfrm>
            <a:off x="3548633" y="3342039"/>
            <a:ext cx="312375" cy="354311"/>
            <a:chOff x="-45286550" y="3569900"/>
            <a:chExt cx="263875" cy="299300"/>
          </a:xfrm>
        </p:grpSpPr>
        <p:sp>
          <p:nvSpPr>
            <p:cNvPr id="7444" name="Google Shape;7444;p71"/>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71"/>
          <p:cNvGrpSpPr/>
          <p:nvPr/>
        </p:nvGrpSpPr>
        <p:grpSpPr>
          <a:xfrm>
            <a:off x="3559820" y="3778388"/>
            <a:ext cx="290001" cy="355258"/>
            <a:chOff x="-45277900" y="3938500"/>
            <a:chExt cx="244975" cy="300100"/>
          </a:xfrm>
        </p:grpSpPr>
        <p:sp>
          <p:nvSpPr>
            <p:cNvPr id="7451" name="Google Shape;7451;p71"/>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71"/>
          <p:cNvGrpSpPr/>
          <p:nvPr/>
        </p:nvGrpSpPr>
        <p:grpSpPr>
          <a:xfrm>
            <a:off x="2645769" y="4247490"/>
            <a:ext cx="355258" cy="355258"/>
            <a:chOff x="-44502875" y="3576975"/>
            <a:chExt cx="300100" cy="300100"/>
          </a:xfrm>
        </p:grpSpPr>
        <p:sp>
          <p:nvSpPr>
            <p:cNvPr id="7456" name="Google Shape;7456;p71"/>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71"/>
          <p:cNvGrpSpPr/>
          <p:nvPr/>
        </p:nvGrpSpPr>
        <p:grpSpPr>
          <a:xfrm>
            <a:off x="4858968" y="1532275"/>
            <a:ext cx="356221" cy="354973"/>
            <a:chOff x="-13947000" y="3212800"/>
            <a:chExt cx="353675" cy="352400"/>
          </a:xfrm>
        </p:grpSpPr>
        <p:sp>
          <p:nvSpPr>
            <p:cNvPr id="7460" name="Google Shape;7460;p71"/>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71"/>
          <p:cNvGrpSpPr/>
          <p:nvPr/>
        </p:nvGrpSpPr>
        <p:grpSpPr>
          <a:xfrm>
            <a:off x="4858981" y="1973145"/>
            <a:ext cx="356196" cy="354670"/>
            <a:chOff x="-13946200" y="3647075"/>
            <a:chExt cx="353650" cy="352100"/>
          </a:xfrm>
        </p:grpSpPr>
        <p:sp>
          <p:nvSpPr>
            <p:cNvPr id="7463" name="Google Shape;7463;p71"/>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9" name="Google Shape;7469;p71"/>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0" name="Google Shape;7470;p71"/>
          <p:cNvGrpSpPr/>
          <p:nvPr/>
        </p:nvGrpSpPr>
        <p:grpSpPr>
          <a:xfrm>
            <a:off x="6642374" y="1532628"/>
            <a:ext cx="357002" cy="354267"/>
            <a:chOff x="-12163025" y="3214275"/>
            <a:chExt cx="354450" cy="351700"/>
          </a:xfrm>
        </p:grpSpPr>
        <p:sp>
          <p:nvSpPr>
            <p:cNvPr id="7471" name="Google Shape;7471;p71"/>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71"/>
          <p:cNvGrpSpPr/>
          <p:nvPr/>
        </p:nvGrpSpPr>
        <p:grpSpPr>
          <a:xfrm>
            <a:off x="6643154" y="1972365"/>
            <a:ext cx="355441" cy="356232"/>
            <a:chOff x="-12160675" y="3647875"/>
            <a:chExt cx="352900" cy="353650"/>
          </a:xfrm>
        </p:grpSpPr>
        <p:sp>
          <p:nvSpPr>
            <p:cNvPr id="7475" name="Google Shape;7475;p71"/>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71"/>
          <p:cNvGrpSpPr/>
          <p:nvPr/>
        </p:nvGrpSpPr>
        <p:grpSpPr>
          <a:xfrm>
            <a:off x="6653870" y="2416821"/>
            <a:ext cx="354635" cy="356232"/>
            <a:chOff x="-12160675" y="4081850"/>
            <a:chExt cx="352100" cy="353650"/>
          </a:xfrm>
        </p:grpSpPr>
        <p:sp>
          <p:nvSpPr>
            <p:cNvPr id="7483" name="Google Shape;7483;p71"/>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71"/>
          <p:cNvGrpSpPr/>
          <p:nvPr/>
        </p:nvGrpSpPr>
        <p:grpSpPr>
          <a:xfrm>
            <a:off x="4858836" y="2891264"/>
            <a:ext cx="355416" cy="355652"/>
            <a:chOff x="-10391650" y="3180600"/>
            <a:chExt cx="352875" cy="353075"/>
          </a:xfrm>
        </p:grpSpPr>
        <p:sp>
          <p:nvSpPr>
            <p:cNvPr id="7490" name="Google Shape;7490;p71"/>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71"/>
          <p:cNvGrpSpPr/>
          <p:nvPr/>
        </p:nvGrpSpPr>
        <p:grpSpPr>
          <a:xfrm>
            <a:off x="4858835" y="3368062"/>
            <a:ext cx="354635" cy="353890"/>
            <a:chOff x="-10390875" y="3616350"/>
            <a:chExt cx="352100" cy="351325"/>
          </a:xfrm>
        </p:grpSpPr>
        <p:sp>
          <p:nvSpPr>
            <p:cNvPr id="7497" name="Google Shape;7497;p71"/>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71"/>
          <p:cNvGrpSpPr/>
          <p:nvPr/>
        </p:nvGrpSpPr>
        <p:grpSpPr>
          <a:xfrm>
            <a:off x="7525810" y="2892727"/>
            <a:ext cx="312585" cy="354670"/>
            <a:chOff x="-10370400" y="4049550"/>
            <a:chExt cx="310350" cy="352100"/>
          </a:xfrm>
        </p:grpSpPr>
        <p:sp>
          <p:nvSpPr>
            <p:cNvPr id="7501" name="Google Shape;7501;p71"/>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71"/>
          <p:cNvGrpSpPr/>
          <p:nvPr/>
        </p:nvGrpSpPr>
        <p:grpSpPr>
          <a:xfrm>
            <a:off x="6630066" y="2891668"/>
            <a:ext cx="379236" cy="354847"/>
            <a:chOff x="-8674650" y="3210975"/>
            <a:chExt cx="376525" cy="352275"/>
          </a:xfrm>
        </p:grpSpPr>
        <p:sp>
          <p:nvSpPr>
            <p:cNvPr id="7507" name="Google Shape;7507;p71"/>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1"/>
          <p:cNvGrpSpPr/>
          <p:nvPr/>
        </p:nvGrpSpPr>
        <p:grpSpPr>
          <a:xfrm>
            <a:off x="5301563" y="1531633"/>
            <a:ext cx="356221" cy="356257"/>
            <a:chOff x="-13512225" y="3211525"/>
            <a:chExt cx="353675" cy="353675"/>
          </a:xfrm>
        </p:grpSpPr>
        <p:sp>
          <p:nvSpPr>
            <p:cNvPr id="7514" name="Google Shape;7514;p71"/>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71"/>
          <p:cNvGrpSpPr/>
          <p:nvPr/>
        </p:nvGrpSpPr>
        <p:grpSpPr>
          <a:xfrm>
            <a:off x="5301563" y="1973145"/>
            <a:ext cx="356221" cy="354670"/>
            <a:chOff x="-13512225" y="3647075"/>
            <a:chExt cx="353675" cy="352100"/>
          </a:xfrm>
        </p:grpSpPr>
        <p:sp>
          <p:nvSpPr>
            <p:cNvPr id="7520" name="Google Shape;7520;p71"/>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71"/>
          <p:cNvGrpSpPr/>
          <p:nvPr/>
        </p:nvGrpSpPr>
        <p:grpSpPr>
          <a:xfrm>
            <a:off x="5311876" y="2417211"/>
            <a:ext cx="356221" cy="355451"/>
            <a:chOff x="-13512225" y="4080275"/>
            <a:chExt cx="353675" cy="352875"/>
          </a:xfrm>
        </p:grpSpPr>
        <p:sp>
          <p:nvSpPr>
            <p:cNvPr id="7531" name="Google Shape;7531;p71"/>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71"/>
          <p:cNvGrpSpPr/>
          <p:nvPr/>
        </p:nvGrpSpPr>
        <p:grpSpPr>
          <a:xfrm>
            <a:off x="7084956" y="1564572"/>
            <a:ext cx="356196" cy="290379"/>
            <a:chOff x="-11728250" y="3245400"/>
            <a:chExt cx="353650" cy="288275"/>
          </a:xfrm>
        </p:grpSpPr>
        <p:sp>
          <p:nvSpPr>
            <p:cNvPr id="7543" name="Google Shape;7543;p71"/>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8" name="Google Shape;7548;p71"/>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9" name="Google Shape;7549;p71"/>
          <p:cNvGrpSpPr/>
          <p:nvPr/>
        </p:nvGrpSpPr>
        <p:grpSpPr>
          <a:xfrm>
            <a:off x="7083760" y="1971660"/>
            <a:ext cx="358588" cy="357642"/>
            <a:chOff x="-11729050" y="3646475"/>
            <a:chExt cx="356025" cy="355050"/>
          </a:xfrm>
        </p:grpSpPr>
        <p:sp>
          <p:nvSpPr>
            <p:cNvPr id="7550" name="Google Shape;7550;p71"/>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1"/>
          <p:cNvGrpSpPr/>
          <p:nvPr/>
        </p:nvGrpSpPr>
        <p:grpSpPr>
          <a:xfrm>
            <a:off x="7117464" y="2417211"/>
            <a:ext cx="311804" cy="355451"/>
            <a:chOff x="-11703850" y="4081850"/>
            <a:chExt cx="309575" cy="352875"/>
          </a:xfrm>
        </p:grpSpPr>
        <p:sp>
          <p:nvSpPr>
            <p:cNvPr id="7562" name="Google Shape;7562;p71"/>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71"/>
          <p:cNvGrpSpPr/>
          <p:nvPr/>
        </p:nvGrpSpPr>
        <p:grpSpPr>
          <a:xfrm>
            <a:off x="5306120" y="2891364"/>
            <a:ext cx="357002" cy="355451"/>
            <a:chOff x="-9958475" y="3180025"/>
            <a:chExt cx="354450" cy="352875"/>
          </a:xfrm>
        </p:grpSpPr>
        <p:sp>
          <p:nvSpPr>
            <p:cNvPr id="7571" name="Google Shape;7571;p71"/>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71"/>
          <p:cNvGrpSpPr/>
          <p:nvPr/>
        </p:nvGrpSpPr>
        <p:grpSpPr>
          <a:xfrm>
            <a:off x="5315247" y="3367345"/>
            <a:ext cx="337966" cy="355325"/>
            <a:chOff x="-9949025" y="3615575"/>
            <a:chExt cx="335550" cy="352750"/>
          </a:xfrm>
        </p:grpSpPr>
        <p:sp>
          <p:nvSpPr>
            <p:cNvPr id="7575" name="Google Shape;7575;p71"/>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71"/>
          <p:cNvGrpSpPr/>
          <p:nvPr/>
        </p:nvGrpSpPr>
        <p:grpSpPr>
          <a:xfrm>
            <a:off x="7950093" y="2890851"/>
            <a:ext cx="360175" cy="358423"/>
            <a:chOff x="-9961625" y="4048175"/>
            <a:chExt cx="357600" cy="355825"/>
          </a:xfrm>
        </p:grpSpPr>
        <p:sp>
          <p:nvSpPr>
            <p:cNvPr id="7579" name="Google Shape;7579;p71"/>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71"/>
          <p:cNvGrpSpPr/>
          <p:nvPr/>
        </p:nvGrpSpPr>
        <p:grpSpPr>
          <a:xfrm>
            <a:off x="6636814" y="3366363"/>
            <a:ext cx="364959" cy="357289"/>
            <a:chOff x="-8680950" y="3624225"/>
            <a:chExt cx="362350" cy="354700"/>
          </a:xfrm>
        </p:grpSpPr>
        <p:sp>
          <p:nvSpPr>
            <p:cNvPr id="7586" name="Google Shape;7586;p71"/>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71"/>
          <p:cNvGrpSpPr/>
          <p:nvPr/>
        </p:nvGrpSpPr>
        <p:grpSpPr>
          <a:xfrm>
            <a:off x="5773058" y="1532024"/>
            <a:ext cx="313365" cy="355476"/>
            <a:chOff x="-13056975" y="3212300"/>
            <a:chExt cx="311125" cy="352900"/>
          </a:xfrm>
        </p:grpSpPr>
        <p:sp>
          <p:nvSpPr>
            <p:cNvPr id="7593" name="Google Shape;7593;p71"/>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7" name="Google Shape;7597;p71"/>
          <p:cNvGrpSpPr/>
          <p:nvPr/>
        </p:nvGrpSpPr>
        <p:grpSpPr>
          <a:xfrm>
            <a:off x="5750446" y="1972818"/>
            <a:ext cx="358588" cy="355325"/>
            <a:chOff x="-13077450" y="3647075"/>
            <a:chExt cx="356025" cy="352750"/>
          </a:xfrm>
        </p:grpSpPr>
        <p:sp>
          <p:nvSpPr>
            <p:cNvPr id="7598" name="Google Shape;7598;p71"/>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71"/>
          <p:cNvGrpSpPr/>
          <p:nvPr/>
        </p:nvGrpSpPr>
        <p:grpSpPr>
          <a:xfrm>
            <a:off x="5761552" y="2416418"/>
            <a:ext cx="357002" cy="357037"/>
            <a:chOff x="-13079025" y="4079475"/>
            <a:chExt cx="354450" cy="354450"/>
          </a:xfrm>
        </p:grpSpPr>
        <p:sp>
          <p:nvSpPr>
            <p:cNvPr id="7602" name="Google Shape;7602;p71"/>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71"/>
          <p:cNvGrpSpPr/>
          <p:nvPr/>
        </p:nvGrpSpPr>
        <p:grpSpPr>
          <a:xfrm>
            <a:off x="7534619" y="1532427"/>
            <a:ext cx="356221" cy="354670"/>
            <a:chOff x="-11292700" y="3213875"/>
            <a:chExt cx="353675" cy="352100"/>
          </a:xfrm>
        </p:grpSpPr>
        <p:sp>
          <p:nvSpPr>
            <p:cNvPr id="7607" name="Google Shape;7607;p71"/>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71"/>
          <p:cNvGrpSpPr/>
          <p:nvPr/>
        </p:nvGrpSpPr>
        <p:grpSpPr>
          <a:xfrm>
            <a:off x="7528677" y="1972365"/>
            <a:ext cx="368106" cy="356232"/>
            <a:chOff x="-11299000" y="3647875"/>
            <a:chExt cx="365475" cy="353650"/>
          </a:xfrm>
        </p:grpSpPr>
        <p:sp>
          <p:nvSpPr>
            <p:cNvPr id="7615" name="Google Shape;7615;p71"/>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71"/>
          <p:cNvGrpSpPr/>
          <p:nvPr/>
        </p:nvGrpSpPr>
        <p:grpSpPr>
          <a:xfrm>
            <a:off x="7544139" y="2428316"/>
            <a:ext cx="357808" cy="333240"/>
            <a:chOff x="-11295075" y="4092875"/>
            <a:chExt cx="355250" cy="330825"/>
          </a:xfrm>
        </p:grpSpPr>
        <p:sp>
          <p:nvSpPr>
            <p:cNvPr id="7622" name="Google Shape;7622;p71"/>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71"/>
          <p:cNvGrpSpPr/>
          <p:nvPr/>
        </p:nvGrpSpPr>
        <p:grpSpPr>
          <a:xfrm>
            <a:off x="5769739" y="2891364"/>
            <a:ext cx="312585" cy="355451"/>
            <a:chOff x="-9500075" y="3180800"/>
            <a:chExt cx="310350" cy="352875"/>
          </a:xfrm>
        </p:grpSpPr>
        <p:sp>
          <p:nvSpPr>
            <p:cNvPr id="7628" name="Google Shape;7628;p71"/>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71"/>
          <p:cNvGrpSpPr/>
          <p:nvPr/>
        </p:nvGrpSpPr>
        <p:grpSpPr>
          <a:xfrm>
            <a:off x="5747530" y="3366879"/>
            <a:ext cx="356221" cy="356257"/>
            <a:chOff x="-9523700" y="3614000"/>
            <a:chExt cx="353675" cy="353675"/>
          </a:xfrm>
        </p:grpSpPr>
        <p:sp>
          <p:nvSpPr>
            <p:cNvPr id="7638" name="Google Shape;7638;p71"/>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71"/>
          <p:cNvGrpSpPr/>
          <p:nvPr/>
        </p:nvGrpSpPr>
        <p:grpSpPr>
          <a:xfrm>
            <a:off x="7532481" y="3389521"/>
            <a:ext cx="356221" cy="354670"/>
            <a:chOff x="-9523700" y="4049550"/>
            <a:chExt cx="353675" cy="352100"/>
          </a:xfrm>
        </p:grpSpPr>
        <p:sp>
          <p:nvSpPr>
            <p:cNvPr id="7648" name="Google Shape;7648;p71"/>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71"/>
          <p:cNvGrpSpPr/>
          <p:nvPr/>
        </p:nvGrpSpPr>
        <p:grpSpPr>
          <a:xfrm>
            <a:off x="7088596" y="3389494"/>
            <a:ext cx="357002" cy="311029"/>
            <a:chOff x="-8209150" y="3659675"/>
            <a:chExt cx="354450" cy="308775"/>
          </a:xfrm>
        </p:grpSpPr>
        <p:sp>
          <p:nvSpPr>
            <p:cNvPr id="7656" name="Google Shape;7656;p71"/>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71"/>
          <p:cNvGrpSpPr/>
          <p:nvPr/>
        </p:nvGrpSpPr>
        <p:grpSpPr>
          <a:xfrm>
            <a:off x="6191845" y="1532024"/>
            <a:ext cx="356221" cy="355476"/>
            <a:chOff x="-12643475" y="3212300"/>
            <a:chExt cx="353675" cy="352900"/>
          </a:xfrm>
        </p:grpSpPr>
        <p:sp>
          <p:nvSpPr>
            <p:cNvPr id="7663" name="Google Shape;7663;p71"/>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71"/>
          <p:cNvGrpSpPr/>
          <p:nvPr/>
        </p:nvGrpSpPr>
        <p:grpSpPr>
          <a:xfrm>
            <a:off x="6191845" y="1983798"/>
            <a:ext cx="356221" cy="333366"/>
            <a:chOff x="-12643475" y="3657325"/>
            <a:chExt cx="353675" cy="330950"/>
          </a:xfrm>
        </p:grpSpPr>
        <p:sp>
          <p:nvSpPr>
            <p:cNvPr id="7673" name="Google Shape;7673;p71"/>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71"/>
          <p:cNvGrpSpPr/>
          <p:nvPr/>
        </p:nvGrpSpPr>
        <p:grpSpPr>
          <a:xfrm>
            <a:off x="6202157" y="2418407"/>
            <a:ext cx="356221" cy="353059"/>
            <a:chOff x="-12643475" y="4081850"/>
            <a:chExt cx="353675" cy="350500"/>
          </a:xfrm>
        </p:grpSpPr>
        <p:sp>
          <p:nvSpPr>
            <p:cNvPr id="7680" name="Google Shape;7680;p71"/>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1"/>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71"/>
          <p:cNvGrpSpPr/>
          <p:nvPr/>
        </p:nvGrpSpPr>
        <p:grpSpPr>
          <a:xfrm>
            <a:off x="7974847" y="1532427"/>
            <a:ext cx="355416" cy="354670"/>
            <a:chOff x="-10857925" y="3213875"/>
            <a:chExt cx="352875" cy="352100"/>
          </a:xfrm>
        </p:grpSpPr>
        <p:sp>
          <p:nvSpPr>
            <p:cNvPr id="7685" name="Google Shape;7685;p71"/>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1"/>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1"/>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5" name="Google Shape;7695;p71"/>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6" name="Google Shape;7696;p71"/>
          <p:cNvGrpSpPr/>
          <p:nvPr/>
        </p:nvGrpSpPr>
        <p:grpSpPr>
          <a:xfrm>
            <a:off x="7984757" y="2428316"/>
            <a:ext cx="356221" cy="333240"/>
            <a:chOff x="-10858725" y="4092875"/>
            <a:chExt cx="353675" cy="330825"/>
          </a:xfrm>
        </p:grpSpPr>
        <p:sp>
          <p:nvSpPr>
            <p:cNvPr id="7697" name="Google Shape;7697;p71"/>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1"/>
          <p:cNvGrpSpPr/>
          <p:nvPr/>
        </p:nvGrpSpPr>
        <p:grpSpPr>
          <a:xfrm>
            <a:off x="6191762" y="2891855"/>
            <a:ext cx="356096" cy="354469"/>
            <a:chOff x="-9089725" y="3180200"/>
            <a:chExt cx="353550" cy="351900"/>
          </a:xfrm>
        </p:grpSpPr>
        <p:sp>
          <p:nvSpPr>
            <p:cNvPr id="7704" name="Google Shape;7704;p71"/>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1"/>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71"/>
          <p:cNvGrpSpPr/>
          <p:nvPr/>
        </p:nvGrpSpPr>
        <p:grpSpPr>
          <a:xfrm>
            <a:off x="6243280" y="3367282"/>
            <a:ext cx="252278" cy="355451"/>
            <a:chOff x="-9039300" y="3614000"/>
            <a:chExt cx="250475" cy="352875"/>
          </a:xfrm>
        </p:grpSpPr>
        <p:sp>
          <p:nvSpPr>
            <p:cNvPr id="7707" name="Google Shape;7707;p71"/>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1"/>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71"/>
          <p:cNvGrpSpPr/>
          <p:nvPr/>
        </p:nvGrpSpPr>
        <p:grpSpPr>
          <a:xfrm>
            <a:off x="7975246" y="3389521"/>
            <a:ext cx="354635" cy="354670"/>
            <a:chOff x="-9088150" y="4049550"/>
            <a:chExt cx="352100" cy="352100"/>
          </a:xfrm>
        </p:grpSpPr>
        <p:sp>
          <p:nvSpPr>
            <p:cNvPr id="7710" name="Google Shape;7710;p71"/>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1"/>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1"/>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1"/>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1"/>
          <p:cNvGrpSpPr/>
          <p:nvPr/>
        </p:nvGrpSpPr>
        <p:grpSpPr>
          <a:xfrm>
            <a:off x="7109610" y="2891754"/>
            <a:ext cx="315757" cy="354670"/>
            <a:chOff x="-8191825" y="3174500"/>
            <a:chExt cx="313500" cy="352100"/>
          </a:xfrm>
        </p:grpSpPr>
        <p:sp>
          <p:nvSpPr>
            <p:cNvPr id="7717" name="Google Shape;7717;p71"/>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1"/>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1"/>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723"/>
        <p:cNvGrpSpPr/>
        <p:nvPr/>
      </p:nvGrpSpPr>
      <p:grpSpPr>
        <a:xfrm>
          <a:off x="0" y="0"/>
          <a:ext cx="0" cy="0"/>
          <a:chOff x="0" y="0"/>
          <a:chExt cx="0" cy="0"/>
        </a:xfrm>
      </p:grpSpPr>
      <p:sp>
        <p:nvSpPr>
          <p:cNvPr id="7724" name="Google Shape;7724;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725" name="Google Shape;7725;p72"/>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6" name="Google Shape;7726;p72"/>
          <p:cNvGrpSpPr/>
          <p:nvPr/>
        </p:nvGrpSpPr>
        <p:grpSpPr>
          <a:xfrm>
            <a:off x="748855" y="2243507"/>
            <a:ext cx="452798" cy="449473"/>
            <a:chOff x="-21322300" y="3693325"/>
            <a:chExt cx="306400" cy="304150"/>
          </a:xfrm>
        </p:grpSpPr>
        <p:sp>
          <p:nvSpPr>
            <p:cNvPr id="7727" name="Google Shape;7727;p7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72"/>
          <p:cNvGrpSpPr/>
          <p:nvPr/>
        </p:nvGrpSpPr>
        <p:grpSpPr>
          <a:xfrm>
            <a:off x="748263" y="2810244"/>
            <a:ext cx="453980" cy="422540"/>
            <a:chOff x="-21322300" y="4077125"/>
            <a:chExt cx="307200" cy="285925"/>
          </a:xfrm>
        </p:grpSpPr>
        <p:sp>
          <p:nvSpPr>
            <p:cNvPr id="7732" name="Google Shape;7732;p7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2"/>
          <p:cNvGrpSpPr/>
          <p:nvPr/>
        </p:nvGrpSpPr>
        <p:grpSpPr>
          <a:xfrm>
            <a:off x="3525440" y="1689128"/>
            <a:ext cx="451653" cy="450212"/>
            <a:chOff x="-19394200" y="3333800"/>
            <a:chExt cx="305625" cy="304650"/>
          </a:xfrm>
        </p:grpSpPr>
        <p:sp>
          <p:nvSpPr>
            <p:cNvPr id="7745" name="Google Shape;7745;p7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72"/>
          <p:cNvGrpSpPr/>
          <p:nvPr/>
        </p:nvGrpSpPr>
        <p:grpSpPr>
          <a:xfrm>
            <a:off x="3524276" y="2243580"/>
            <a:ext cx="453980" cy="449325"/>
            <a:chOff x="-19396575" y="3708500"/>
            <a:chExt cx="307200" cy="304050"/>
          </a:xfrm>
        </p:grpSpPr>
        <p:sp>
          <p:nvSpPr>
            <p:cNvPr id="7755" name="Google Shape;7755;p7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2"/>
          <p:cNvGrpSpPr/>
          <p:nvPr/>
        </p:nvGrpSpPr>
        <p:grpSpPr>
          <a:xfrm>
            <a:off x="3518457" y="2796461"/>
            <a:ext cx="465618" cy="450101"/>
            <a:chOff x="-19394200" y="4084200"/>
            <a:chExt cx="315075" cy="304575"/>
          </a:xfrm>
        </p:grpSpPr>
        <p:sp>
          <p:nvSpPr>
            <p:cNvPr id="7759" name="Google Shape;7759;p7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72"/>
          <p:cNvGrpSpPr/>
          <p:nvPr/>
        </p:nvGrpSpPr>
        <p:grpSpPr>
          <a:xfrm>
            <a:off x="6324167" y="1689001"/>
            <a:ext cx="400447" cy="450470"/>
            <a:chOff x="-17526750" y="3309200"/>
            <a:chExt cx="270975" cy="304825"/>
          </a:xfrm>
        </p:grpSpPr>
        <p:sp>
          <p:nvSpPr>
            <p:cNvPr id="7766" name="Google Shape;7766;p7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2"/>
          <p:cNvGrpSpPr/>
          <p:nvPr/>
        </p:nvGrpSpPr>
        <p:grpSpPr>
          <a:xfrm>
            <a:off x="6300319" y="2244173"/>
            <a:ext cx="448143" cy="448143"/>
            <a:chOff x="-17542500" y="3684100"/>
            <a:chExt cx="303250" cy="303250"/>
          </a:xfrm>
        </p:grpSpPr>
        <p:sp>
          <p:nvSpPr>
            <p:cNvPr id="7772" name="Google Shape;7772;p7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72"/>
          <p:cNvGrpSpPr/>
          <p:nvPr/>
        </p:nvGrpSpPr>
        <p:grpSpPr>
          <a:xfrm>
            <a:off x="6299728" y="2810817"/>
            <a:ext cx="449325" cy="421395"/>
            <a:chOff x="-17542500" y="4068450"/>
            <a:chExt cx="304050" cy="285150"/>
          </a:xfrm>
        </p:grpSpPr>
        <p:sp>
          <p:nvSpPr>
            <p:cNvPr id="7780" name="Google Shape;7780;p7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72"/>
          <p:cNvGrpSpPr/>
          <p:nvPr/>
        </p:nvGrpSpPr>
        <p:grpSpPr>
          <a:xfrm>
            <a:off x="3530150" y="3342211"/>
            <a:ext cx="343404" cy="449325"/>
            <a:chOff x="-15652200" y="3335975"/>
            <a:chExt cx="232375" cy="304050"/>
          </a:xfrm>
        </p:grpSpPr>
        <p:sp>
          <p:nvSpPr>
            <p:cNvPr id="7787" name="Google Shape;7787;p7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2"/>
          <p:cNvGrpSpPr/>
          <p:nvPr/>
        </p:nvGrpSpPr>
        <p:grpSpPr>
          <a:xfrm>
            <a:off x="1303491" y="1689573"/>
            <a:ext cx="450470" cy="449325"/>
            <a:chOff x="-20946600" y="3317850"/>
            <a:chExt cx="304825" cy="304050"/>
          </a:xfrm>
        </p:grpSpPr>
        <p:sp>
          <p:nvSpPr>
            <p:cNvPr id="7797" name="Google Shape;7797;p7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72"/>
          <p:cNvGrpSpPr/>
          <p:nvPr/>
        </p:nvGrpSpPr>
        <p:grpSpPr>
          <a:xfrm>
            <a:off x="1304064" y="2243729"/>
            <a:ext cx="449325" cy="449030"/>
            <a:chOff x="-20945825" y="3692175"/>
            <a:chExt cx="304050" cy="303850"/>
          </a:xfrm>
        </p:grpSpPr>
        <p:sp>
          <p:nvSpPr>
            <p:cNvPr id="7801" name="Google Shape;7801;p7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2"/>
          <p:cNvGrpSpPr/>
          <p:nvPr/>
        </p:nvGrpSpPr>
        <p:grpSpPr>
          <a:xfrm>
            <a:off x="1329667" y="2797442"/>
            <a:ext cx="398119" cy="448143"/>
            <a:chOff x="-20930075" y="4066100"/>
            <a:chExt cx="269400" cy="303250"/>
          </a:xfrm>
        </p:grpSpPr>
        <p:sp>
          <p:nvSpPr>
            <p:cNvPr id="7806" name="Google Shape;7806;p7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72"/>
          <p:cNvGrpSpPr/>
          <p:nvPr/>
        </p:nvGrpSpPr>
        <p:grpSpPr>
          <a:xfrm>
            <a:off x="4110888" y="1689848"/>
            <a:ext cx="372516" cy="448771"/>
            <a:chOff x="-18994100" y="3334775"/>
            <a:chExt cx="252075" cy="303675"/>
          </a:xfrm>
        </p:grpSpPr>
        <p:sp>
          <p:nvSpPr>
            <p:cNvPr id="7809" name="Google Shape;7809;p7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72"/>
          <p:cNvGrpSpPr/>
          <p:nvPr/>
        </p:nvGrpSpPr>
        <p:grpSpPr>
          <a:xfrm>
            <a:off x="4125445" y="2244743"/>
            <a:ext cx="343404" cy="446998"/>
            <a:chOff x="-18983850" y="3710075"/>
            <a:chExt cx="232375" cy="302475"/>
          </a:xfrm>
        </p:grpSpPr>
        <p:sp>
          <p:nvSpPr>
            <p:cNvPr id="7814" name="Google Shape;7814;p7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72"/>
          <p:cNvGrpSpPr/>
          <p:nvPr/>
        </p:nvGrpSpPr>
        <p:grpSpPr>
          <a:xfrm>
            <a:off x="4071911" y="2797422"/>
            <a:ext cx="450470" cy="448180"/>
            <a:chOff x="-19020075" y="4084200"/>
            <a:chExt cx="304825" cy="303275"/>
          </a:xfrm>
        </p:grpSpPr>
        <p:sp>
          <p:nvSpPr>
            <p:cNvPr id="7819" name="Google Shape;7819;p7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72"/>
          <p:cNvGrpSpPr/>
          <p:nvPr/>
        </p:nvGrpSpPr>
        <p:grpSpPr>
          <a:xfrm>
            <a:off x="6889176" y="1689001"/>
            <a:ext cx="396937" cy="450470"/>
            <a:chOff x="-17149475" y="3309200"/>
            <a:chExt cx="268600" cy="304825"/>
          </a:xfrm>
        </p:grpSpPr>
        <p:sp>
          <p:nvSpPr>
            <p:cNvPr id="7829" name="Google Shape;7829;p7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72"/>
          <p:cNvGrpSpPr/>
          <p:nvPr/>
        </p:nvGrpSpPr>
        <p:grpSpPr>
          <a:xfrm>
            <a:off x="6862982" y="2258120"/>
            <a:ext cx="449325" cy="420249"/>
            <a:chOff x="-17168375" y="3692750"/>
            <a:chExt cx="304050" cy="284375"/>
          </a:xfrm>
        </p:grpSpPr>
        <p:sp>
          <p:nvSpPr>
            <p:cNvPr id="7832" name="Google Shape;7832;p7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72"/>
          <p:cNvGrpSpPr/>
          <p:nvPr/>
        </p:nvGrpSpPr>
        <p:grpSpPr>
          <a:xfrm>
            <a:off x="6859491" y="2796852"/>
            <a:ext cx="456308" cy="449325"/>
            <a:chOff x="-17170750" y="4058800"/>
            <a:chExt cx="308775" cy="304050"/>
          </a:xfrm>
        </p:grpSpPr>
        <p:sp>
          <p:nvSpPr>
            <p:cNvPr id="7840" name="Google Shape;7840;p7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72"/>
          <p:cNvGrpSpPr/>
          <p:nvPr/>
        </p:nvGrpSpPr>
        <p:grpSpPr>
          <a:xfrm>
            <a:off x="5721388" y="3343358"/>
            <a:ext cx="450470" cy="446998"/>
            <a:chOff x="-15688425" y="3707725"/>
            <a:chExt cx="304825" cy="302475"/>
          </a:xfrm>
        </p:grpSpPr>
        <p:sp>
          <p:nvSpPr>
            <p:cNvPr id="7858" name="Google Shape;7858;p7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72"/>
          <p:cNvGrpSpPr/>
          <p:nvPr/>
        </p:nvGrpSpPr>
        <p:grpSpPr>
          <a:xfrm>
            <a:off x="1865544" y="1690441"/>
            <a:ext cx="451653" cy="447589"/>
            <a:chOff x="-20572500" y="3319025"/>
            <a:chExt cx="305625" cy="302875"/>
          </a:xfrm>
        </p:grpSpPr>
        <p:sp>
          <p:nvSpPr>
            <p:cNvPr id="7865" name="Google Shape;7865;p7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2"/>
          <p:cNvGrpSpPr/>
          <p:nvPr/>
        </p:nvGrpSpPr>
        <p:grpSpPr>
          <a:xfrm>
            <a:off x="1866708" y="2305410"/>
            <a:ext cx="449325" cy="325670"/>
            <a:chOff x="-20571700" y="3722875"/>
            <a:chExt cx="304050" cy="220375"/>
          </a:xfrm>
        </p:grpSpPr>
        <p:sp>
          <p:nvSpPr>
            <p:cNvPr id="7868" name="Google Shape;7868;p7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2"/>
          <p:cNvGrpSpPr/>
          <p:nvPr/>
        </p:nvGrpSpPr>
        <p:grpSpPr>
          <a:xfrm>
            <a:off x="1866135" y="2796278"/>
            <a:ext cx="450470" cy="450470"/>
            <a:chOff x="-20571700" y="4066875"/>
            <a:chExt cx="304825" cy="304825"/>
          </a:xfrm>
        </p:grpSpPr>
        <p:sp>
          <p:nvSpPr>
            <p:cNvPr id="7876" name="Google Shape;7876;p7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72"/>
          <p:cNvGrpSpPr/>
          <p:nvPr/>
        </p:nvGrpSpPr>
        <p:grpSpPr>
          <a:xfrm>
            <a:off x="4632837" y="1688259"/>
            <a:ext cx="453980" cy="451948"/>
            <a:chOff x="-18645175" y="3334200"/>
            <a:chExt cx="307200" cy="305825"/>
          </a:xfrm>
        </p:grpSpPr>
        <p:sp>
          <p:nvSpPr>
            <p:cNvPr id="7883" name="Google Shape;7883;p7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2"/>
          <p:cNvGrpSpPr/>
          <p:nvPr/>
        </p:nvGrpSpPr>
        <p:grpSpPr>
          <a:xfrm>
            <a:off x="4633429" y="2242989"/>
            <a:ext cx="452798" cy="450507"/>
            <a:chOff x="-18645175" y="3708500"/>
            <a:chExt cx="306400" cy="304850"/>
          </a:xfrm>
        </p:grpSpPr>
        <p:sp>
          <p:nvSpPr>
            <p:cNvPr id="7889" name="Google Shape;7889;p7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72"/>
          <p:cNvGrpSpPr/>
          <p:nvPr/>
        </p:nvGrpSpPr>
        <p:grpSpPr>
          <a:xfrm>
            <a:off x="4631101" y="2795630"/>
            <a:ext cx="457453" cy="451763"/>
            <a:chOff x="-18647525" y="4082625"/>
            <a:chExt cx="309550" cy="305700"/>
          </a:xfrm>
        </p:grpSpPr>
        <p:sp>
          <p:nvSpPr>
            <p:cNvPr id="7897" name="Google Shape;7897;p7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72"/>
          <p:cNvGrpSpPr/>
          <p:nvPr/>
        </p:nvGrpSpPr>
        <p:grpSpPr>
          <a:xfrm>
            <a:off x="7441485" y="1689592"/>
            <a:ext cx="395755" cy="449288"/>
            <a:chOff x="-16775350" y="3309200"/>
            <a:chExt cx="267800" cy="304025"/>
          </a:xfrm>
        </p:grpSpPr>
        <p:sp>
          <p:nvSpPr>
            <p:cNvPr id="7902" name="Google Shape;7902;p7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72"/>
          <p:cNvGrpSpPr/>
          <p:nvPr/>
        </p:nvGrpSpPr>
        <p:grpSpPr>
          <a:xfrm>
            <a:off x="7441485" y="2241827"/>
            <a:ext cx="395755" cy="452835"/>
            <a:chOff x="-16775350" y="3683300"/>
            <a:chExt cx="267800" cy="306425"/>
          </a:xfrm>
        </p:grpSpPr>
        <p:sp>
          <p:nvSpPr>
            <p:cNvPr id="7906" name="Google Shape;7906;p7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72"/>
          <p:cNvGrpSpPr/>
          <p:nvPr/>
        </p:nvGrpSpPr>
        <p:grpSpPr>
          <a:xfrm>
            <a:off x="7413536" y="2796870"/>
            <a:ext cx="451653" cy="449288"/>
            <a:chOff x="-16794250" y="4058225"/>
            <a:chExt cx="305625" cy="304025"/>
          </a:xfrm>
        </p:grpSpPr>
        <p:sp>
          <p:nvSpPr>
            <p:cNvPr id="7910" name="Google Shape;7910;p7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9" name="Google Shape;7919;p72"/>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0" name="Google Shape;7920;p72"/>
          <p:cNvGrpSpPr/>
          <p:nvPr/>
        </p:nvGrpSpPr>
        <p:grpSpPr>
          <a:xfrm>
            <a:off x="2414953" y="1689573"/>
            <a:ext cx="457453" cy="449325"/>
            <a:chOff x="-20199150" y="3317850"/>
            <a:chExt cx="309550" cy="304050"/>
          </a:xfrm>
        </p:grpSpPr>
        <p:sp>
          <p:nvSpPr>
            <p:cNvPr id="7921" name="Google Shape;7921;p7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72"/>
          <p:cNvGrpSpPr/>
          <p:nvPr/>
        </p:nvGrpSpPr>
        <p:grpSpPr>
          <a:xfrm>
            <a:off x="2417281" y="2242861"/>
            <a:ext cx="452798" cy="450766"/>
            <a:chOff x="-20199150" y="3693150"/>
            <a:chExt cx="306400" cy="305025"/>
          </a:xfrm>
        </p:grpSpPr>
        <p:sp>
          <p:nvSpPr>
            <p:cNvPr id="7929" name="Google Shape;7929;p7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72"/>
          <p:cNvGrpSpPr/>
          <p:nvPr/>
        </p:nvGrpSpPr>
        <p:grpSpPr>
          <a:xfrm>
            <a:off x="2417854" y="2795687"/>
            <a:ext cx="451653" cy="451653"/>
            <a:chOff x="-20197575" y="4066875"/>
            <a:chExt cx="305625" cy="305625"/>
          </a:xfrm>
        </p:grpSpPr>
        <p:sp>
          <p:nvSpPr>
            <p:cNvPr id="7936" name="Google Shape;7936;p7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72"/>
          <p:cNvGrpSpPr/>
          <p:nvPr/>
        </p:nvGrpSpPr>
        <p:grpSpPr>
          <a:xfrm>
            <a:off x="5200071" y="1687520"/>
            <a:ext cx="449325" cy="453426"/>
            <a:chOff x="-18271050" y="3333200"/>
            <a:chExt cx="304050" cy="306825"/>
          </a:xfrm>
        </p:grpSpPr>
        <p:sp>
          <p:nvSpPr>
            <p:cNvPr id="7945" name="Google Shape;7945;p7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72"/>
          <p:cNvGrpSpPr/>
          <p:nvPr/>
        </p:nvGrpSpPr>
        <p:grpSpPr>
          <a:xfrm>
            <a:off x="5200644" y="2244171"/>
            <a:ext cx="448180" cy="448143"/>
            <a:chOff x="-18270275" y="3710875"/>
            <a:chExt cx="303275" cy="303250"/>
          </a:xfrm>
        </p:grpSpPr>
        <p:sp>
          <p:nvSpPr>
            <p:cNvPr id="7951" name="Google Shape;7951;p7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7" name="Google Shape;7957;p72"/>
          <p:cNvGrpSpPr/>
          <p:nvPr/>
        </p:nvGrpSpPr>
        <p:grpSpPr>
          <a:xfrm>
            <a:off x="5254196" y="2797422"/>
            <a:ext cx="341076" cy="448180"/>
            <a:chOff x="-18234025" y="4084200"/>
            <a:chExt cx="230800" cy="303275"/>
          </a:xfrm>
        </p:grpSpPr>
        <p:sp>
          <p:nvSpPr>
            <p:cNvPr id="7958" name="Google Shape;7958;p7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72"/>
          <p:cNvGrpSpPr/>
          <p:nvPr/>
        </p:nvGrpSpPr>
        <p:grpSpPr>
          <a:xfrm>
            <a:off x="2366751" y="3341641"/>
            <a:ext cx="449325" cy="450470"/>
            <a:chOff x="-16419350" y="3308400"/>
            <a:chExt cx="304050" cy="304825"/>
          </a:xfrm>
        </p:grpSpPr>
        <p:sp>
          <p:nvSpPr>
            <p:cNvPr id="7962" name="Google Shape;7962;p7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72"/>
          <p:cNvGrpSpPr/>
          <p:nvPr/>
        </p:nvGrpSpPr>
        <p:grpSpPr>
          <a:xfrm>
            <a:off x="4638306" y="3340423"/>
            <a:ext cx="395755" cy="452872"/>
            <a:chOff x="-16401225" y="3683275"/>
            <a:chExt cx="267800" cy="306450"/>
          </a:xfrm>
        </p:grpSpPr>
        <p:sp>
          <p:nvSpPr>
            <p:cNvPr id="7970" name="Google Shape;7970;p7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72"/>
          <p:cNvGrpSpPr/>
          <p:nvPr/>
        </p:nvGrpSpPr>
        <p:grpSpPr>
          <a:xfrm>
            <a:off x="8003755" y="2797062"/>
            <a:ext cx="450470" cy="448180"/>
            <a:chOff x="-16419350" y="4058200"/>
            <a:chExt cx="304825" cy="303275"/>
          </a:xfrm>
        </p:grpSpPr>
        <p:sp>
          <p:nvSpPr>
            <p:cNvPr id="7978" name="Google Shape;7978;p7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72"/>
          <p:cNvGrpSpPr/>
          <p:nvPr/>
        </p:nvGrpSpPr>
        <p:grpSpPr>
          <a:xfrm>
            <a:off x="4030643" y="3343080"/>
            <a:ext cx="450507" cy="447589"/>
            <a:chOff x="-15296200" y="3326900"/>
            <a:chExt cx="304850" cy="302875"/>
          </a:xfrm>
        </p:grpSpPr>
        <p:sp>
          <p:nvSpPr>
            <p:cNvPr id="7986" name="Google Shape;7986;p7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2"/>
          <p:cNvGrpSpPr/>
          <p:nvPr/>
        </p:nvGrpSpPr>
        <p:grpSpPr>
          <a:xfrm>
            <a:off x="2946296" y="1706881"/>
            <a:ext cx="486566" cy="414708"/>
            <a:chOff x="-19835275" y="3330250"/>
            <a:chExt cx="329250" cy="280625"/>
          </a:xfrm>
        </p:grpSpPr>
        <p:sp>
          <p:nvSpPr>
            <p:cNvPr id="7992" name="Google Shape;7992;p7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5" name="Google Shape;7995;p72"/>
          <p:cNvGrpSpPr/>
          <p:nvPr/>
        </p:nvGrpSpPr>
        <p:grpSpPr>
          <a:xfrm>
            <a:off x="2964325" y="2243470"/>
            <a:ext cx="450507" cy="449547"/>
            <a:chOff x="-19822675" y="3692750"/>
            <a:chExt cx="304850" cy="304200"/>
          </a:xfrm>
        </p:grpSpPr>
        <p:sp>
          <p:nvSpPr>
            <p:cNvPr id="7996" name="Google Shape;7996;p7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72"/>
          <p:cNvGrpSpPr/>
          <p:nvPr/>
        </p:nvGrpSpPr>
        <p:grpSpPr>
          <a:xfrm>
            <a:off x="2964916" y="2796278"/>
            <a:ext cx="449325" cy="450470"/>
            <a:chOff x="-19822675" y="4066875"/>
            <a:chExt cx="304050" cy="304825"/>
          </a:xfrm>
        </p:grpSpPr>
        <p:sp>
          <p:nvSpPr>
            <p:cNvPr id="8002" name="Google Shape;8002;p7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2"/>
          <p:cNvGrpSpPr/>
          <p:nvPr/>
        </p:nvGrpSpPr>
        <p:grpSpPr>
          <a:xfrm>
            <a:off x="5773985" y="1689571"/>
            <a:ext cx="399302" cy="449325"/>
            <a:chOff x="-17878825" y="3334400"/>
            <a:chExt cx="270200" cy="304050"/>
          </a:xfrm>
        </p:grpSpPr>
        <p:sp>
          <p:nvSpPr>
            <p:cNvPr id="8009" name="Google Shape;8009;p7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6" name="Google Shape;8016;p72"/>
          <p:cNvGrpSpPr/>
          <p:nvPr/>
        </p:nvGrpSpPr>
        <p:grpSpPr>
          <a:xfrm>
            <a:off x="5747809" y="2242416"/>
            <a:ext cx="451653" cy="451653"/>
            <a:chOff x="-17896150" y="3709300"/>
            <a:chExt cx="305625" cy="305625"/>
          </a:xfrm>
        </p:grpSpPr>
        <p:sp>
          <p:nvSpPr>
            <p:cNvPr id="8017" name="Google Shape;8017;p7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2"/>
          <p:cNvGrpSpPr/>
          <p:nvPr/>
        </p:nvGrpSpPr>
        <p:grpSpPr>
          <a:xfrm>
            <a:off x="5775740" y="2795686"/>
            <a:ext cx="395792" cy="451653"/>
            <a:chOff x="-17878025" y="4082625"/>
            <a:chExt cx="267825" cy="305625"/>
          </a:xfrm>
        </p:grpSpPr>
        <p:sp>
          <p:nvSpPr>
            <p:cNvPr id="8022" name="Google Shape;8022;p7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2"/>
          <p:cNvGrpSpPr/>
          <p:nvPr/>
        </p:nvGrpSpPr>
        <p:grpSpPr>
          <a:xfrm>
            <a:off x="2919632" y="3355015"/>
            <a:ext cx="450507" cy="423722"/>
            <a:chOff x="-16044450" y="3317850"/>
            <a:chExt cx="304850" cy="286725"/>
          </a:xfrm>
        </p:grpSpPr>
        <p:sp>
          <p:nvSpPr>
            <p:cNvPr id="8030" name="Google Shape;8030;p7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4" name="Google Shape;8034;p72"/>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5" name="Google Shape;8035;p72"/>
          <p:cNvGrpSpPr/>
          <p:nvPr/>
        </p:nvGrpSpPr>
        <p:grpSpPr>
          <a:xfrm>
            <a:off x="8042149" y="2243724"/>
            <a:ext cx="373662" cy="449030"/>
            <a:chOff x="-16018450" y="4058400"/>
            <a:chExt cx="252850" cy="303850"/>
          </a:xfrm>
        </p:grpSpPr>
        <p:sp>
          <p:nvSpPr>
            <p:cNvPr id="8036" name="Google Shape;8036;p7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72"/>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044"/>
        <p:cNvGrpSpPr/>
        <p:nvPr/>
      </p:nvGrpSpPr>
      <p:grpSpPr>
        <a:xfrm>
          <a:off x="0" y="0"/>
          <a:ext cx="0" cy="0"/>
          <a:chOff x="0" y="0"/>
          <a:chExt cx="0" cy="0"/>
        </a:xfrm>
      </p:grpSpPr>
      <p:sp>
        <p:nvSpPr>
          <p:cNvPr id="8045" name="Google Shape;8045;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046" name="Google Shape;8046;p73"/>
          <p:cNvGrpSpPr/>
          <p:nvPr/>
        </p:nvGrpSpPr>
        <p:grpSpPr>
          <a:xfrm>
            <a:off x="845901" y="1689241"/>
            <a:ext cx="442337" cy="419623"/>
            <a:chOff x="-6696925" y="3272575"/>
            <a:chExt cx="307200" cy="291425"/>
          </a:xfrm>
        </p:grpSpPr>
        <p:sp>
          <p:nvSpPr>
            <p:cNvPr id="8047" name="Google Shape;8047;p7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73"/>
          <p:cNvGrpSpPr/>
          <p:nvPr/>
        </p:nvGrpSpPr>
        <p:grpSpPr>
          <a:xfrm>
            <a:off x="845884" y="2204636"/>
            <a:ext cx="442373" cy="420775"/>
            <a:chOff x="-6690625" y="3631325"/>
            <a:chExt cx="307225" cy="292225"/>
          </a:xfrm>
        </p:grpSpPr>
        <p:sp>
          <p:nvSpPr>
            <p:cNvPr id="8050" name="Google Shape;8050;p7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73"/>
          <p:cNvGrpSpPr/>
          <p:nvPr/>
        </p:nvGrpSpPr>
        <p:grpSpPr>
          <a:xfrm>
            <a:off x="868005" y="2756972"/>
            <a:ext cx="421927" cy="419371"/>
            <a:chOff x="-6689825" y="3992050"/>
            <a:chExt cx="293025" cy="291250"/>
          </a:xfrm>
        </p:grpSpPr>
        <p:sp>
          <p:nvSpPr>
            <p:cNvPr id="8056" name="Google Shape;8056;p7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8" name="Google Shape;8068;p73"/>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9" name="Google Shape;8069;p73"/>
          <p:cNvGrpSpPr/>
          <p:nvPr/>
        </p:nvGrpSpPr>
        <p:grpSpPr>
          <a:xfrm>
            <a:off x="3551317" y="2205192"/>
            <a:ext cx="423043" cy="419659"/>
            <a:chOff x="-4837325" y="3612425"/>
            <a:chExt cx="293800" cy="291450"/>
          </a:xfrm>
        </p:grpSpPr>
        <p:sp>
          <p:nvSpPr>
            <p:cNvPr id="8070" name="Google Shape;8070;p7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73"/>
          <p:cNvGrpSpPr/>
          <p:nvPr/>
        </p:nvGrpSpPr>
        <p:grpSpPr>
          <a:xfrm>
            <a:off x="3564349" y="2756826"/>
            <a:ext cx="420775" cy="419659"/>
            <a:chOff x="-4837325" y="3971575"/>
            <a:chExt cx="292225" cy="291450"/>
          </a:xfrm>
        </p:grpSpPr>
        <p:sp>
          <p:nvSpPr>
            <p:cNvPr id="8074" name="Google Shape;8074;p7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73"/>
          <p:cNvGrpSpPr/>
          <p:nvPr/>
        </p:nvGrpSpPr>
        <p:grpSpPr>
          <a:xfrm>
            <a:off x="6256364" y="1714185"/>
            <a:ext cx="430998" cy="369730"/>
            <a:chOff x="-3037625" y="3254850"/>
            <a:chExt cx="299325" cy="256775"/>
          </a:xfrm>
        </p:grpSpPr>
        <p:sp>
          <p:nvSpPr>
            <p:cNvPr id="8081" name="Google Shape;8081;p7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73"/>
          <p:cNvGrpSpPr/>
          <p:nvPr/>
        </p:nvGrpSpPr>
        <p:grpSpPr>
          <a:xfrm>
            <a:off x="6260324" y="2204615"/>
            <a:ext cx="423079" cy="420811"/>
            <a:chOff x="-3031325" y="3597450"/>
            <a:chExt cx="293825" cy="292250"/>
          </a:xfrm>
        </p:grpSpPr>
        <p:sp>
          <p:nvSpPr>
            <p:cNvPr id="8086" name="Google Shape;8086;p7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73"/>
          <p:cNvGrpSpPr/>
          <p:nvPr/>
        </p:nvGrpSpPr>
        <p:grpSpPr>
          <a:xfrm>
            <a:off x="6272798" y="2781214"/>
            <a:ext cx="421927" cy="370882"/>
            <a:chOff x="-3030525" y="3973150"/>
            <a:chExt cx="293025" cy="257575"/>
          </a:xfrm>
        </p:grpSpPr>
        <p:sp>
          <p:nvSpPr>
            <p:cNvPr id="8091" name="Google Shape;8091;p7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73"/>
          <p:cNvGrpSpPr/>
          <p:nvPr/>
        </p:nvGrpSpPr>
        <p:grpSpPr>
          <a:xfrm>
            <a:off x="1374391" y="3369426"/>
            <a:ext cx="421927" cy="297195"/>
            <a:chOff x="-1199300" y="3279250"/>
            <a:chExt cx="293025" cy="206400"/>
          </a:xfrm>
        </p:grpSpPr>
        <p:sp>
          <p:nvSpPr>
            <p:cNvPr id="8094" name="Google Shape;8094;p7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73"/>
          <p:cNvGrpSpPr/>
          <p:nvPr/>
        </p:nvGrpSpPr>
        <p:grpSpPr>
          <a:xfrm>
            <a:off x="1381477" y="1688773"/>
            <a:ext cx="444605" cy="420559"/>
            <a:chOff x="-6338550" y="3272950"/>
            <a:chExt cx="308775" cy="292075"/>
          </a:xfrm>
        </p:grpSpPr>
        <p:sp>
          <p:nvSpPr>
            <p:cNvPr id="8099" name="Google Shape;8099;p7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73"/>
          <p:cNvGrpSpPr/>
          <p:nvPr/>
        </p:nvGrpSpPr>
        <p:grpSpPr>
          <a:xfrm>
            <a:off x="1392817" y="2205194"/>
            <a:ext cx="421927" cy="419659"/>
            <a:chOff x="-6329100" y="3632100"/>
            <a:chExt cx="293025" cy="291450"/>
          </a:xfrm>
        </p:grpSpPr>
        <p:sp>
          <p:nvSpPr>
            <p:cNvPr id="8103" name="Google Shape;8103;p7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73"/>
          <p:cNvGrpSpPr/>
          <p:nvPr/>
        </p:nvGrpSpPr>
        <p:grpSpPr>
          <a:xfrm>
            <a:off x="1405867" y="2756828"/>
            <a:ext cx="419623" cy="419659"/>
            <a:chOff x="-6329875" y="3992050"/>
            <a:chExt cx="291425" cy="291450"/>
          </a:xfrm>
        </p:grpSpPr>
        <p:sp>
          <p:nvSpPr>
            <p:cNvPr id="8107" name="Google Shape;8107;p7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73"/>
          <p:cNvGrpSpPr/>
          <p:nvPr/>
        </p:nvGrpSpPr>
        <p:grpSpPr>
          <a:xfrm>
            <a:off x="4092004" y="1687530"/>
            <a:ext cx="423079" cy="423043"/>
            <a:chOff x="-4478975" y="3251700"/>
            <a:chExt cx="293825" cy="293800"/>
          </a:xfrm>
        </p:grpSpPr>
        <p:sp>
          <p:nvSpPr>
            <p:cNvPr id="8112" name="Google Shape;8112;p7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73"/>
          <p:cNvGrpSpPr/>
          <p:nvPr/>
        </p:nvGrpSpPr>
        <p:grpSpPr>
          <a:xfrm>
            <a:off x="4092004" y="2205192"/>
            <a:ext cx="423079" cy="419659"/>
            <a:chOff x="-4475825" y="3612425"/>
            <a:chExt cx="293825" cy="291450"/>
          </a:xfrm>
        </p:grpSpPr>
        <p:sp>
          <p:nvSpPr>
            <p:cNvPr id="8116" name="Google Shape;8116;p7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3"/>
          <p:cNvGrpSpPr/>
          <p:nvPr/>
        </p:nvGrpSpPr>
        <p:grpSpPr>
          <a:xfrm>
            <a:off x="4101077" y="2756844"/>
            <a:ext cx="428730" cy="419623"/>
            <a:chOff x="-4480550" y="3970800"/>
            <a:chExt cx="297750" cy="291425"/>
          </a:xfrm>
        </p:grpSpPr>
        <p:sp>
          <p:nvSpPr>
            <p:cNvPr id="8120" name="Google Shape;8120;p7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73"/>
          <p:cNvGrpSpPr/>
          <p:nvPr/>
        </p:nvGrpSpPr>
        <p:grpSpPr>
          <a:xfrm>
            <a:off x="6804910" y="1689221"/>
            <a:ext cx="415123" cy="419659"/>
            <a:chOff x="-2668225" y="3239075"/>
            <a:chExt cx="288300" cy="291450"/>
          </a:xfrm>
        </p:grpSpPr>
        <p:sp>
          <p:nvSpPr>
            <p:cNvPr id="8123" name="Google Shape;8123;p7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73"/>
          <p:cNvGrpSpPr/>
          <p:nvPr/>
        </p:nvGrpSpPr>
        <p:grpSpPr>
          <a:xfrm>
            <a:off x="6802066" y="2205191"/>
            <a:ext cx="420811" cy="419659"/>
            <a:chOff x="-2671375" y="3597450"/>
            <a:chExt cx="292250" cy="291450"/>
          </a:xfrm>
        </p:grpSpPr>
        <p:sp>
          <p:nvSpPr>
            <p:cNvPr id="8129" name="Google Shape;8129;p7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73"/>
          <p:cNvGrpSpPr/>
          <p:nvPr/>
        </p:nvGrpSpPr>
        <p:grpSpPr>
          <a:xfrm>
            <a:off x="6812849" y="2755691"/>
            <a:ext cx="423043" cy="421927"/>
            <a:chOff x="-2670575" y="3956600"/>
            <a:chExt cx="293800" cy="293025"/>
          </a:xfrm>
        </p:grpSpPr>
        <p:sp>
          <p:nvSpPr>
            <p:cNvPr id="8132" name="Google Shape;8132;p7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73"/>
          <p:cNvGrpSpPr/>
          <p:nvPr/>
        </p:nvGrpSpPr>
        <p:grpSpPr>
          <a:xfrm>
            <a:off x="3070370" y="3311947"/>
            <a:ext cx="426462" cy="418363"/>
            <a:chOff x="-1183550" y="3586525"/>
            <a:chExt cx="296175" cy="290550"/>
          </a:xfrm>
        </p:grpSpPr>
        <p:sp>
          <p:nvSpPr>
            <p:cNvPr id="8137" name="Google Shape;8137;p7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3"/>
          <p:cNvGrpSpPr/>
          <p:nvPr/>
        </p:nvGrpSpPr>
        <p:grpSpPr>
          <a:xfrm>
            <a:off x="1928310" y="2203826"/>
            <a:ext cx="432150" cy="422395"/>
            <a:chOff x="-5974675" y="3632100"/>
            <a:chExt cx="300125" cy="293350"/>
          </a:xfrm>
        </p:grpSpPr>
        <p:sp>
          <p:nvSpPr>
            <p:cNvPr id="8147" name="Google Shape;8147;p7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3"/>
          <p:cNvGrpSpPr/>
          <p:nvPr/>
        </p:nvGrpSpPr>
        <p:grpSpPr>
          <a:xfrm>
            <a:off x="1958351" y="2755694"/>
            <a:ext cx="395865" cy="421927"/>
            <a:chOff x="-5971525" y="3990475"/>
            <a:chExt cx="274925" cy="293025"/>
          </a:xfrm>
        </p:grpSpPr>
        <p:sp>
          <p:nvSpPr>
            <p:cNvPr id="8151" name="Google Shape;8151;p7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3"/>
          <p:cNvGrpSpPr/>
          <p:nvPr/>
        </p:nvGrpSpPr>
        <p:grpSpPr>
          <a:xfrm>
            <a:off x="4631558" y="1689798"/>
            <a:ext cx="420775" cy="418507"/>
            <a:chOff x="-4118225" y="3253275"/>
            <a:chExt cx="292225" cy="290650"/>
          </a:xfrm>
        </p:grpSpPr>
        <p:sp>
          <p:nvSpPr>
            <p:cNvPr id="8156" name="Google Shape;8156;p7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73"/>
          <p:cNvGrpSpPr/>
          <p:nvPr/>
        </p:nvGrpSpPr>
        <p:grpSpPr>
          <a:xfrm>
            <a:off x="4682008" y="2204922"/>
            <a:ext cx="319874" cy="420199"/>
            <a:chOff x="-4082800" y="3612425"/>
            <a:chExt cx="222150" cy="291825"/>
          </a:xfrm>
        </p:grpSpPr>
        <p:sp>
          <p:nvSpPr>
            <p:cNvPr id="8159" name="Google Shape;8159;p7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73"/>
          <p:cNvGrpSpPr/>
          <p:nvPr/>
        </p:nvGrpSpPr>
        <p:grpSpPr>
          <a:xfrm>
            <a:off x="4643456" y="2769876"/>
            <a:ext cx="420775" cy="393561"/>
            <a:chOff x="-4118225" y="3990475"/>
            <a:chExt cx="292225" cy="273325"/>
          </a:xfrm>
        </p:grpSpPr>
        <p:sp>
          <p:nvSpPr>
            <p:cNvPr id="8163" name="Google Shape;8163;p7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73"/>
          <p:cNvGrpSpPr/>
          <p:nvPr/>
        </p:nvGrpSpPr>
        <p:grpSpPr>
          <a:xfrm>
            <a:off x="7354110" y="1688087"/>
            <a:ext cx="394713" cy="421927"/>
            <a:chOff x="-2312225" y="3238300"/>
            <a:chExt cx="274125" cy="293025"/>
          </a:xfrm>
        </p:grpSpPr>
        <p:sp>
          <p:nvSpPr>
            <p:cNvPr id="8168" name="Google Shape;8168;p7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73"/>
          <p:cNvGrpSpPr/>
          <p:nvPr/>
        </p:nvGrpSpPr>
        <p:grpSpPr>
          <a:xfrm>
            <a:off x="7341062" y="2153586"/>
            <a:ext cx="420811" cy="522864"/>
            <a:chOff x="-2310650" y="3525775"/>
            <a:chExt cx="292250" cy="363125"/>
          </a:xfrm>
        </p:grpSpPr>
        <p:sp>
          <p:nvSpPr>
            <p:cNvPr id="8171" name="Google Shape;8171;p7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73"/>
          <p:cNvGrpSpPr/>
          <p:nvPr/>
        </p:nvGrpSpPr>
        <p:grpSpPr>
          <a:xfrm>
            <a:off x="7351827" y="2756825"/>
            <a:ext cx="423079" cy="419659"/>
            <a:chOff x="-2310650" y="3958175"/>
            <a:chExt cx="293825" cy="291450"/>
          </a:xfrm>
        </p:grpSpPr>
        <p:sp>
          <p:nvSpPr>
            <p:cNvPr id="8176" name="Google Shape;8176;p7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3"/>
          <p:cNvGrpSpPr/>
          <p:nvPr/>
        </p:nvGrpSpPr>
        <p:grpSpPr>
          <a:xfrm>
            <a:off x="4718688" y="3308459"/>
            <a:ext cx="424159" cy="419659"/>
            <a:chOff x="-1182750" y="3962900"/>
            <a:chExt cx="294575" cy="291450"/>
          </a:xfrm>
        </p:grpSpPr>
        <p:sp>
          <p:nvSpPr>
            <p:cNvPr id="8179" name="Google Shape;8179;p7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73"/>
          <p:cNvGrpSpPr/>
          <p:nvPr/>
        </p:nvGrpSpPr>
        <p:grpSpPr>
          <a:xfrm>
            <a:off x="2471824" y="1689223"/>
            <a:ext cx="424195" cy="419659"/>
            <a:chOff x="-5611575" y="3272950"/>
            <a:chExt cx="294600" cy="291450"/>
          </a:xfrm>
        </p:grpSpPr>
        <p:sp>
          <p:nvSpPr>
            <p:cNvPr id="8187" name="Google Shape;8187;p7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3"/>
          <p:cNvGrpSpPr/>
          <p:nvPr/>
        </p:nvGrpSpPr>
        <p:grpSpPr>
          <a:xfrm>
            <a:off x="2471824" y="2205770"/>
            <a:ext cx="424195" cy="418507"/>
            <a:chOff x="-5613150" y="3632900"/>
            <a:chExt cx="294600" cy="290650"/>
          </a:xfrm>
        </p:grpSpPr>
        <p:sp>
          <p:nvSpPr>
            <p:cNvPr id="8193" name="Google Shape;8193;p7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73"/>
          <p:cNvGrpSpPr/>
          <p:nvPr/>
        </p:nvGrpSpPr>
        <p:grpSpPr>
          <a:xfrm>
            <a:off x="5155210" y="1689438"/>
            <a:ext cx="434634" cy="419227"/>
            <a:chOff x="-3768700" y="3253275"/>
            <a:chExt cx="301850" cy="291150"/>
          </a:xfrm>
        </p:grpSpPr>
        <p:sp>
          <p:nvSpPr>
            <p:cNvPr id="8196" name="Google Shape;8196;p7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73"/>
          <p:cNvGrpSpPr/>
          <p:nvPr/>
        </p:nvGrpSpPr>
        <p:grpSpPr>
          <a:xfrm>
            <a:off x="5159293" y="2217090"/>
            <a:ext cx="426462" cy="395865"/>
            <a:chOff x="-3808700" y="3628950"/>
            <a:chExt cx="296175" cy="274925"/>
          </a:xfrm>
        </p:grpSpPr>
        <p:sp>
          <p:nvSpPr>
            <p:cNvPr id="8200" name="Google Shape;8200;p7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73"/>
          <p:cNvGrpSpPr/>
          <p:nvPr/>
        </p:nvGrpSpPr>
        <p:grpSpPr>
          <a:xfrm>
            <a:off x="5224504" y="2756412"/>
            <a:ext cx="419443" cy="420487"/>
            <a:chOff x="-3771675" y="3971775"/>
            <a:chExt cx="291300" cy="292025"/>
          </a:xfrm>
        </p:grpSpPr>
        <p:sp>
          <p:nvSpPr>
            <p:cNvPr id="8204" name="Google Shape;8204;p7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73"/>
          <p:cNvGrpSpPr/>
          <p:nvPr/>
        </p:nvGrpSpPr>
        <p:grpSpPr>
          <a:xfrm>
            <a:off x="7885948" y="1716461"/>
            <a:ext cx="420271" cy="320774"/>
            <a:chOff x="-1951475" y="3273100"/>
            <a:chExt cx="291875" cy="222775"/>
          </a:xfrm>
        </p:grpSpPr>
        <p:sp>
          <p:nvSpPr>
            <p:cNvPr id="8210" name="Google Shape;8210;p7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3"/>
          <p:cNvGrpSpPr/>
          <p:nvPr/>
        </p:nvGrpSpPr>
        <p:grpSpPr>
          <a:xfrm>
            <a:off x="7883429" y="2205191"/>
            <a:ext cx="425310" cy="419659"/>
            <a:chOff x="-1951475" y="3597450"/>
            <a:chExt cx="295375" cy="291450"/>
          </a:xfrm>
        </p:grpSpPr>
        <p:sp>
          <p:nvSpPr>
            <p:cNvPr id="8214" name="Google Shape;8214;p7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73"/>
          <p:cNvGrpSpPr/>
          <p:nvPr/>
        </p:nvGrpSpPr>
        <p:grpSpPr>
          <a:xfrm>
            <a:off x="7885680" y="2756825"/>
            <a:ext cx="444605" cy="419659"/>
            <a:chOff x="-1960150" y="3956600"/>
            <a:chExt cx="308775" cy="291450"/>
          </a:xfrm>
        </p:grpSpPr>
        <p:sp>
          <p:nvSpPr>
            <p:cNvPr id="8219" name="Google Shape;8219;p7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73"/>
          <p:cNvGrpSpPr/>
          <p:nvPr/>
        </p:nvGrpSpPr>
        <p:grpSpPr>
          <a:xfrm>
            <a:off x="1939718" y="3307636"/>
            <a:ext cx="420775" cy="420775"/>
            <a:chOff x="-804700" y="3226500"/>
            <a:chExt cx="292225" cy="292225"/>
          </a:xfrm>
        </p:grpSpPr>
        <p:sp>
          <p:nvSpPr>
            <p:cNvPr id="8222" name="Google Shape;8222;p7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73"/>
          <p:cNvGrpSpPr/>
          <p:nvPr/>
        </p:nvGrpSpPr>
        <p:grpSpPr>
          <a:xfrm>
            <a:off x="3019809" y="1688647"/>
            <a:ext cx="420775" cy="420811"/>
            <a:chOff x="-5251625" y="3272950"/>
            <a:chExt cx="292225" cy="292250"/>
          </a:xfrm>
        </p:grpSpPr>
        <p:sp>
          <p:nvSpPr>
            <p:cNvPr id="8230" name="Google Shape;8230;p7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73"/>
          <p:cNvGrpSpPr/>
          <p:nvPr/>
        </p:nvGrpSpPr>
        <p:grpSpPr>
          <a:xfrm>
            <a:off x="3032265" y="2756270"/>
            <a:ext cx="419659" cy="420775"/>
            <a:chOff x="-5251625" y="3991275"/>
            <a:chExt cx="291450" cy="292225"/>
          </a:xfrm>
        </p:grpSpPr>
        <p:sp>
          <p:nvSpPr>
            <p:cNvPr id="8234" name="Google Shape;8234;p7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73"/>
          <p:cNvGrpSpPr/>
          <p:nvPr/>
        </p:nvGrpSpPr>
        <p:grpSpPr>
          <a:xfrm>
            <a:off x="5772848" y="1689240"/>
            <a:ext cx="319874" cy="419623"/>
            <a:chOff x="-3365275" y="3253275"/>
            <a:chExt cx="222150" cy="291425"/>
          </a:xfrm>
        </p:grpSpPr>
        <p:sp>
          <p:nvSpPr>
            <p:cNvPr id="8240" name="Google Shape;8240;p7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73"/>
          <p:cNvGrpSpPr/>
          <p:nvPr/>
        </p:nvGrpSpPr>
        <p:grpSpPr>
          <a:xfrm>
            <a:off x="1933980" y="1689799"/>
            <a:ext cx="420811" cy="418507"/>
            <a:chOff x="-5971525" y="3273750"/>
            <a:chExt cx="292250" cy="290650"/>
          </a:xfrm>
        </p:grpSpPr>
        <p:sp>
          <p:nvSpPr>
            <p:cNvPr id="8243" name="Google Shape;8243;p7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3"/>
          <p:cNvGrpSpPr/>
          <p:nvPr/>
        </p:nvGrpSpPr>
        <p:grpSpPr>
          <a:xfrm>
            <a:off x="5746786" y="2204058"/>
            <a:ext cx="371998" cy="421927"/>
            <a:chOff x="-3383375" y="3611625"/>
            <a:chExt cx="258350" cy="293025"/>
          </a:xfrm>
        </p:grpSpPr>
        <p:sp>
          <p:nvSpPr>
            <p:cNvPr id="8246" name="Google Shape;8246;p7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73"/>
          <p:cNvGrpSpPr/>
          <p:nvPr/>
        </p:nvGrpSpPr>
        <p:grpSpPr>
          <a:xfrm>
            <a:off x="5809135" y="2756826"/>
            <a:ext cx="271097" cy="419659"/>
            <a:chOff x="-3347950" y="3971575"/>
            <a:chExt cx="188275" cy="291450"/>
          </a:xfrm>
        </p:grpSpPr>
        <p:sp>
          <p:nvSpPr>
            <p:cNvPr id="8249" name="Google Shape;8249;p7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73"/>
          <p:cNvGrpSpPr/>
          <p:nvPr/>
        </p:nvGrpSpPr>
        <p:grpSpPr>
          <a:xfrm>
            <a:off x="858994" y="3307061"/>
            <a:ext cx="371998" cy="421927"/>
            <a:chOff x="-1575775" y="3238300"/>
            <a:chExt cx="258350" cy="293025"/>
          </a:xfrm>
        </p:grpSpPr>
        <p:sp>
          <p:nvSpPr>
            <p:cNvPr id="8253" name="Google Shape;8253;p7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3"/>
          <p:cNvGrpSpPr/>
          <p:nvPr/>
        </p:nvGrpSpPr>
        <p:grpSpPr>
          <a:xfrm>
            <a:off x="4153362" y="3318663"/>
            <a:ext cx="421927" cy="399248"/>
            <a:chOff x="-1592325" y="3957400"/>
            <a:chExt cx="293025" cy="277275"/>
          </a:xfrm>
        </p:grpSpPr>
        <p:sp>
          <p:nvSpPr>
            <p:cNvPr id="8259" name="Google Shape;8259;p7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73"/>
          <p:cNvGrpSpPr/>
          <p:nvPr/>
        </p:nvGrpSpPr>
        <p:grpSpPr>
          <a:xfrm>
            <a:off x="3640232" y="3310744"/>
            <a:ext cx="369730" cy="420775"/>
            <a:chOff x="-778700" y="3612425"/>
            <a:chExt cx="256775" cy="292225"/>
          </a:xfrm>
        </p:grpSpPr>
        <p:sp>
          <p:nvSpPr>
            <p:cNvPr id="8264" name="Google Shape;8264;p7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73"/>
          <p:cNvGrpSpPr/>
          <p:nvPr/>
        </p:nvGrpSpPr>
        <p:grpSpPr>
          <a:xfrm>
            <a:off x="6111733" y="3828305"/>
            <a:ext cx="340731" cy="387641"/>
            <a:chOff x="7728464" y="1561258"/>
            <a:chExt cx="349719" cy="397866"/>
          </a:xfrm>
        </p:grpSpPr>
        <p:sp>
          <p:nvSpPr>
            <p:cNvPr id="8271" name="Google Shape;8271;p7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73"/>
          <p:cNvGrpSpPr/>
          <p:nvPr/>
        </p:nvGrpSpPr>
        <p:grpSpPr>
          <a:xfrm>
            <a:off x="4034702" y="3828305"/>
            <a:ext cx="387681" cy="387641"/>
            <a:chOff x="5611350" y="1561258"/>
            <a:chExt cx="397907" cy="397866"/>
          </a:xfrm>
        </p:grpSpPr>
        <p:sp>
          <p:nvSpPr>
            <p:cNvPr id="8274" name="Google Shape;8274;p7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73"/>
          <p:cNvGrpSpPr/>
          <p:nvPr/>
        </p:nvGrpSpPr>
        <p:grpSpPr>
          <a:xfrm>
            <a:off x="4553987" y="3925571"/>
            <a:ext cx="387610" cy="193109"/>
            <a:chOff x="6140660" y="1661097"/>
            <a:chExt cx="397835" cy="198202"/>
          </a:xfrm>
        </p:grpSpPr>
        <p:sp>
          <p:nvSpPr>
            <p:cNvPr id="8279" name="Google Shape;8279;p7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73"/>
          <p:cNvGrpSpPr/>
          <p:nvPr/>
        </p:nvGrpSpPr>
        <p:grpSpPr>
          <a:xfrm>
            <a:off x="5073202" y="3828305"/>
            <a:ext cx="387681" cy="387641"/>
            <a:chOff x="6669907" y="1561258"/>
            <a:chExt cx="397907" cy="397866"/>
          </a:xfrm>
        </p:grpSpPr>
        <p:sp>
          <p:nvSpPr>
            <p:cNvPr id="8284" name="Google Shape;8284;p7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73"/>
          <p:cNvGrpSpPr/>
          <p:nvPr/>
        </p:nvGrpSpPr>
        <p:grpSpPr>
          <a:xfrm>
            <a:off x="5592488" y="3828305"/>
            <a:ext cx="387641" cy="387641"/>
            <a:chOff x="7199196" y="1561258"/>
            <a:chExt cx="397866" cy="397866"/>
          </a:xfrm>
        </p:grpSpPr>
        <p:sp>
          <p:nvSpPr>
            <p:cNvPr id="8290" name="Google Shape;8290;p7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73"/>
          <p:cNvGrpSpPr/>
          <p:nvPr/>
        </p:nvGrpSpPr>
        <p:grpSpPr>
          <a:xfrm>
            <a:off x="1958433" y="3885842"/>
            <a:ext cx="387681" cy="272572"/>
            <a:chOff x="3386036" y="1746339"/>
            <a:chExt cx="397907" cy="279762"/>
          </a:xfrm>
        </p:grpSpPr>
        <p:sp>
          <p:nvSpPr>
            <p:cNvPr id="8294" name="Google Shape;8294;p7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73"/>
          <p:cNvGrpSpPr/>
          <p:nvPr/>
        </p:nvGrpSpPr>
        <p:grpSpPr>
          <a:xfrm>
            <a:off x="2483722" y="2756270"/>
            <a:ext cx="424195" cy="420775"/>
            <a:chOff x="-5613150" y="3991275"/>
            <a:chExt cx="294600" cy="292225"/>
          </a:xfrm>
        </p:grpSpPr>
        <p:sp>
          <p:nvSpPr>
            <p:cNvPr id="8297" name="Google Shape;8297;p7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73"/>
          <p:cNvGrpSpPr/>
          <p:nvPr/>
        </p:nvGrpSpPr>
        <p:grpSpPr>
          <a:xfrm>
            <a:off x="2996130" y="3828288"/>
            <a:ext cx="387681" cy="387681"/>
            <a:chOff x="4417380" y="1687279"/>
            <a:chExt cx="397907" cy="397907"/>
          </a:xfrm>
        </p:grpSpPr>
        <p:sp>
          <p:nvSpPr>
            <p:cNvPr id="8307" name="Google Shape;8307;p7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73"/>
          <p:cNvGrpSpPr/>
          <p:nvPr/>
        </p:nvGrpSpPr>
        <p:grpSpPr>
          <a:xfrm>
            <a:off x="7942611" y="3308537"/>
            <a:ext cx="387661" cy="387661"/>
            <a:chOff x="2869999" y="1687279"/>
            <a:chExt cx="397887" cy="397887"/>
          </a:xfrm>
        </p:grpSpPr>
        <p:sp>
          <p:nvSpPr>
            <p:cNvPr id="8310" name="Google Shape;8310;p7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73"/>
          <p:cNvGrpSpPr/>
          <p:nvPr/>
        </p:nvGrpSpPr>
        <p:grpSpPr>
          <a:xfrm>
            <a:off x="2477718" y="3828664"/>
            <a:ext cx="386807" cy="386929"/>
            <a:chOff x="3902887" y="1687655"/>
            <a:chExt cx="397010" cy="397135"/>
          </a:xfrm>
        </p:grpSpPr>
        <p:sp>
          <p:nvSpPr>
            <p:cNvPr id="8313" name="Google Shape;8313;p7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73"/>
          <p:cNvGrpSpPr/>
          <p:nvPr/>
        </p:nvGrpSpPr>
        <p:grpSpPr>
          <a:xfrm>
            <a:off x="3515416" y="3828288"/>
            <a:ext cx="387681" cy="387681"/>
            <a:chOff x="4933458" y="1687279"/>
            <a:chExt cx="397907" cy="397907"/>
          </a:xfrm>
        </p:grpSpPr>
        <p:sp>
          <p:nvSpPr>
            <p:cNvPr id="8316" name="Google Shape;8316;p7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73"/>
          <p:cNvGrpSpPr/>
          <p:nvPr/>
        </p:nvGrpSpPr>
        <p:grpSpPr>
          <a:xfrm>
            <a:off x="6348367" y="3308537"/>
            <a:ext cx="387661" cy="387661"/>
            <a:chOff x="1379798" y="1723250"/>
            <a:chExt cx="397887" cy="397887"/>
          </a:xfrm>
        </p:grpSpPr>
        <p:sp>
          <p:nvSpPr>
            <p:cNvPr id="8319" name="Google Shape;8319;p7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73"/>
          <p:cNvGrpSpPr/>
          <p:nvPr/>
        </p:nvGrpSpPr>
        <p:grpSpPr>
          <a:xfrm>
            <a:off x="5286246" y="3308537"/>
            <a:ext cx="387681" cy="387661"/>
            <a:chOff x="266768" y="1721375"/>
            <a:chExt cx="397907" cy="397887"/>
          </a:xfrm>
        </p:grpSpPr>
        <p:sp>
          <p:nvSpPr>
            <p:cNvPr id="8324" name="Google Shape;8324;p7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73"/>
          <p:cNvGrpSpPr/>
          <p:nvPr/>
        </p:nvGrpSpPr>
        <p:grpSpPr>
          <a:xfrm>
            <a:off x="5817327" y="3308537"/>
            <a:ext cx="387641" cy="387661"/>
            <a:chOff x="864491" y="1723250"/>
            <a:chExt cx="397866" cy="397887"/>
          </a:xfrm>
        </p:grpSpPr>
        <p:sp>
          <p:nvSpPr>
            <p:cNvPr id="8327" name="Google Shape;8327;p7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0" name="Google Shape;8330;p73"/>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1" name="Google Shape;8331;p73"/>
          <p:cNvGrpSpPr/>
          <p:nvPr/>
        </p:nvGrpSpPr>
        <p:grpSpPr>
          <a:xfrm>
            <a:off x="3016407" y="2204348"/>
            <a:ext cx="427578" cy="421351"/>
            <a:chOff x="-5254775" y="3631325"/>
            <a:chExt cx="296950" cy="292625"/>
          </a:xfrm>
        </p:grpSpPr>
        <p:sp>
          <p:nvSpPr>
            <p:cNvPr id="8332" name="Google Shape;8332;p7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73"/>
          <p:cNvGrpSpPr/>
          <p:nvPr/>
        </p:nvGrpSpPr>
        <p:grpSpPr>
          <a:xfrm>
            <a:off x="7411672" y="3308924"/>
            <a:ext cx="387539" cy="386888"/>
            <a:chOff x="2408992" y="1722875"/>
            <a:chExt cx="397761" cy="397093"/>
          </a:xfrm>
        </p:grpSpPr>
        <p:sp>
          <p:nvSpPr>
            <p:cNvPr id="8340" name="Google Shape;8340;p7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73"/>
          <p:cNvGrpSpPr/>
          <p:nvPr/>
        </p:nvGrpSpPr>
        <p:grpSpPr>
          <a:xfrm>
            <a:off x="2503892" y="3309051"/>
            <a:ext cx="423079" cy="424159"/>
            <a:chOff x="-1591550" y="3597475"/>
            <a:chExt cx="293825" cy="294575"/>
          </a:xfrm>
        </p:grpSpPr>
        <p:sp>
          <p:nvSpPr>
            <p:cNvPr id="8343" name="Google Shape;8343;p7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349"/>
        <p:cNvGrpSpPr/>
        <p:nvPr/>
      </p:nvGrpSpPr>
      <p:grpSpPr>
        <a:xfrm>
          <a:off x="0" y="0"/>
          <a:ext cx="0" cy="0"/>
          <a:chOff x="0" y="0"/>
          <a:chExt cx="0" cy="0"/>
        </a:xfrm>
      </p:grpSpPr>
      <p:pic>
        <p:nvPicPr>
          <p:cNvPr id="8350" name="Google Shape;8350;p7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D59366C-8EAA-47F7-9236-E8CAF022F29A}"/>
              </a:ext>
            </a:extLst>
          </p:cNvPr>
          <p:cNvSpPr>
            <a:spLocks noGrp="1"/>
          </p:cNvSpPr>
          <p:nvPr>
            <p:ph type="body" idx="1"/>
          </p:nvPr>
        </p:nvSpPr>
        <p:spPr>
          <a:xfrm>
            <a:off x="773668" y="957164"/>
            <a:ext cx="6919200" cy="3510600"/>
          </a:xfrm>
        </p:spPr>
        <p:txBody>
          <a:bodyPr/>
          <a:lstStyle/>
          <a:p>
            <a:pPr marL="177800" indent="0">
              <a:buNone/>
            </a:pPr>
            <a:r>
              <a:rPr lang="en-GB" b="1" i="1" dirty="0"/>
              <a:t>What does it mean Lua? Is it a noun?</a:t>
            </a:r>
          </a:p>
          <a:p>
            <a:pPr marL="177800" indent="0">
              <a:buNone/>
            </a:pPr>
            <a:r>
              <a:rPr lang="en-GB" dirty="0"/>
              <a:t>"Lua" (pronounced LOO-ah) means "Moon" in Portuguese.</a:t>
            </a:r>
          </a:p>
          <a:p>
            <a:pPr marL="177800" indent="0">
              <a:buNone/>
            </a:pPr>
            <a:endParaRPr lang="en-GB" dirty="0"/>
          </a:p>
          <a:p>
            <a:pPr marL="177800" indent="0">
              <a:buNone/>
            </a:pPr>
            <a:r>
              <a:rPr lang="en-GB" b="1" i="1" dirty="0"/>
              <a:t>Is Lua fast?</a:t>
            </a:r>
          </a:p>
          <a:p>
            <a:pPr marL="177800" indent="0">
              <a:buNone/>
            </a:pPr>
            <a:r>
              <a:rPr lang="en-GB" dirty="0"/>
              <a:t>Lua has a deserved reputation for performance. To claim to be "as fast as Lua" is an aspiration of other scripting languages.</a:t>
            </a:r>
          </a:p>
          <a:p>
            <a:pPr marL="177800" indent="0">
              <a:buNone/>
            </a:pPr>
            <a:endParaRPr lang="en-GB" b="1" i="1" dirty="0"/>
          </a:p>
          <a:p>
            <a:pPr marL="177800" indent="0">
              <a:buNone/>
            </a:pPr>
            <a:r>
              <a:rPr lang="en-GB" b="1" i="1" dirty="0"/>
              <a:t>Is Lua compiled or interpreted?</a:t>
            </a:r>
          </a:p>
          <a:p>
            <a:pPr marL="177800" indent="0">
              <a:buNone/>
            </a:pPr>
            <a:r>
              <a:rPr lang="en-GB" dirty="0"/>
              <a:t>Lua programs are not interpreted directly from the textual Lua file, but are compiled into bytecode, which is then run on the Lua virtual machine. The compilation process is typically invisible to the user and is performed during run-time. Then, Lua bytecode is interpreted. For the end-user, Lua can be considered as an interpreted language, but looking closely, it is compiled (and then interpreted).</a:t>
            </a:r>
          </a:p>
          <a:p>
            <a:pPr marL="177800" indent="0">
              <a:buNone/>
            </a:pPr>
            <a:endParaRPr lang="en-GB" dirty="0"/>
          </a:p>
          <a:p>
            <a:pPr marL="177800" indent="0">
              <a:buNone/>
            </a:pPr>
            <a:r>
              <a:rPr lang="en-GB" b="1" i="1" dirty="0"/>
              <a:t>What is a chunk in Lua?</a:t>
            </a:r>
          </a:p>
          <a:p>
            <a:pPr marL="177800" indent="0">
              <a:buNone/>
            </a:pPr>
            <a:r>
              <a:rPr lang="en-GB" dirty="0"/>
              <a:t>Each piece of code that Lua executes, such as a file or a single line in interactive mode, is a chunk. More specifically, a chunk is simply a sequence of statements.</a:t>
            </a:r>
          </a:p>
        </p:txBody>
      </p:sp>
      <p:sp>
        <p:nvSpPr>
          <p:cNvPr id="3" name="Titolo 2">
            <a:extLst>
              <a:ext uri="{FF2B5EF4-FFF2-40B4-BE49-F238E27FC236}">
                <a16:creationId xmlns:a16="http://schemas.microsoft.com/office/drawing/2014/main" id="{23E73002-D016-4DDA-A779-B871024070AE}"/>
              </a:ext>
            </a:extLst>
          </p:cNvPr>
          <p:cNvSpPr>
            <a:spLocks noGrp="1"/>
          </p:cNvSpPr>
          <p:nvPr>
            <p:ph type="ctrTitle"/>
          </p:nvPr>
        </p:nvSpPr>
        <p:spPr/>
        <p:txBody>
          <a:bodyPr/>
          <a:lstStyle/>
          <a:p>
            <a:r>
              <a:rPr lang="it-IT" dirty="0"/>
              <a:t>Basics of </a:t>
            </a:r>
            <a:r>
              <a:rPr lang="it-IT" dirty="0" err="1"/>
              <a:t>Lua</a:t>
            </a:r>
            <a:br>
              <a:rPr lang="it-IT" dirty="0"/>
            </a:br>
            <a:endParaRPr lang="en-GB" dirty="0"/>
          </a:p>
        </p:txBody>
      </p:sp>
    </p:spTree>
    <p:extLst>
      <p:ext uri="{BB962C8B-B14F-4D97-AF65-F5344CB8AC3E}">
        <p14:creationId xmlns:p14="http://schemas.microsoft.com/office/powerpoint/2010/main" val="2827391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DA14DFBE-692A-475F-8418-BF3DCBA5B8CD}"/>
              </a:ext>
            </a:extLst>
          </p:cNvPr>
          <p:cNvSpPr>
            <a:spLocks noGrp="1"/>
          </p:cNvSpPr>
          <p:nvPr>
            <p:ph type="body" idx="1"/>
          </p:nvPr>
        </p:nvSpPr>
        <p:spPr/>
        <p:txBody>
          <a:bodyPr/>
          <a:lstStyle/>
          <a:p>
            <a:pPr>
              <a:buFont typeface="Arial" panose="020B0604020202020204" pitchFamily="34" charset="0"/>
              <a:buChar char="•"/>
            </a:pPr>
            <a:r>
              <a:rPr lang="it-IT" sz="1400" dirty="0">
                <a:solidFill>
                  <a:srgbClr val="002060"/>
                </a:solidFill>
              </a:rPr>
              <a:t>Global variables</a:t>
            </a:r>
            <a:r>
              <a:rPr lang="it-IT" dirty="0"/>
              <a:t>: </a:t>
            </a:r>
            <a:r>
              <a:rPr lang="en-GB" dirty="0"/>
              <a:t>all variables are considered global unless explicitly declared as a local.</a:t>
            </a:r>
            <a:endParaRPr lang="it-IT" sz="1200" dirty="0">
              <a:solidFill>
                <a:srgbClr val="002060"/>
              </a:solidFill>
            </a:endParaRPr>
          </a:p>
          <a:p>
            <a:pPr marL="177800" indent="0">
              <a:buNone/>
            </a:pPr>
            <a:endParaRPr lang="en-GB" sz="1400" dirty="0"/>
          </a:p>
          <a:p>
            <a:pPr>
              <a:buFont typeface="Arial" panose="020B0604020202020204" pitchFamily="34" charset="0"/>
              <a:buChar char="•"/>
            </a:pPr>
            <a:r>
              <a:rPr lang="en-GB" sz="1400" dirty="0"/>
              <a:t>Local variables</a:t>
            </a:r>
            <a:r>
              <a:rPr lang="en-GB" dirty="0"/>
              <a:t>: when the type is specified as local for a variable then its scope is limited with the functions inside their scope.</a:t>
            </a:r>
          </a:p>
        </p:txBody>
      </p:sp>
      <p:sp>
        <p:nvSpPr>
          <p:cNvPr id="3" name="Titolo 2">
            <a:extLst>
              <a:ext uri="{FF2B5EF4-FFF2-40B4-BE49-F238E27FC236}">
                <a16:creationId xmlns:a16="http://schemas.microsoft.com/office/drawing/2014/main" id="{E07A1AB7-6B3E-4917-9AA9-22B9D8743645}"/>
              </a:ext>
            </a:extLst>
          </p:cNvPr>
          <p:cNvSpPr>
            <a:spLocks noGrp="1"/>
          </p:cNvSpPr>
          <p:nvPr>
            <p:ph type="ctrTitle"/>
          </p:nvPr>
        </p:nvSpPr>
        <p:spPr/>
        <p:txBody>
          <a:bodyPr/>
          <a:lstStyle/>
          <a:p>
            <a:r>
              <a:rPr lang="it-IT" sz="2400" b="1" dirty="0">
                <a:solidFill>
                  <a:srgbClr val="002060"/>
                </a:solidFill>
              </a:rPr>
              <a:t>Variables</a:t>
            </a:r>
            <a:br>
              <a:rPr lang="it-IT" sz="2400" b="1" dirty="0">
                <a:solidFill>
                  <a:srgbClr val="002060"/>
                </a:solidFill>
              </a:rPr>
            </a:br>
            <a:endParaRPr lang="en-GB" dirty="0"/>
          </a:p>
        </p:txBody>
      </p:sp>
      <p:pic>
        <p:nvPicPr>
          <p:cNvPr id="12" name="Immagine 11" descr="Immagine che contiene testo&#10;&#10;Descrizione generata automaticamente">
            <a:extLst>
              <a:ext uri="{FF2B5EF4-FFF2-40B4-BE49-F238E27FC236}">
                <a16:creationId xmlns:a16="http://schemas.microsoft.com/office/drawing/2014/main" id="{71D96BCA-C1B3-470B-ABCA-BD6D85D82EA7}"/>
              </a:ext>
            </a:extLst>
          </p:cNvPr>
          <p:cNvPicPr>
            <a:picLocks noChangeAspect="1"/>
          </p:cNvPicPr>
          <p:nvPr/>
        </p:nvPicPr>
        <p:blipFill>
          <a:blip r:embed="rId2"/>
          <a:stretch>
            <a:fillRect/>
          </a:stretch>
        </p:blipFill>
        <p:spPr>
          <a:xfrm>
            <a:off x="2319145" y="2008314"/>
            <a:ext cx="4339839" cy="3135186"/>
          </a:xfrm>
          <a:prstGeom prst="rect">
            <a:avLst/>
          </a:prstGeom>
        </p:spPr>
      </p:pic>
    </p:spTree>
    <p:extLst>
      <p:ext uri="{BB962C8B-B14F-4D97-AF65-F5344CB8AC3E}">
        <p14:creationId xmlns:p14="http://schemas.microsoft.com/office/powerpoint/2010/main" val="1605402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C0C18934-F598-4F38-AB7B-0728BB731925}"/>
              </a:ext>
            </a:extLst>
          </p:cNvPr>
          <p:cNvSpPr>
            <a:spLocks noGrp="1"/>
          </p:cNvSpPr>
          <p:nvPr>
            <p:ph type="body" idx="1"/>
          </p:nvPr>
        </p:nvSpPr>
        <p:spPr>
          <a:xfrm>
            <a:off x="617845" y="1054250"/>
            <a:ext cx="8095849" cy="3942677"/>
          </a:xfrm>
        </p:spPr>
        <p:txBody>
          <a:bodyPr/>
          <a:lstStyle/>
          <a:p>
            <a:pPr marL="349250" indent="-171450">
              <a:buFont typeface="Arial" panose="020B0604020202020204" pitchFamily="34" charset="0"/>
              <a:buChar char="•"/>
            </a:pPr>
            <a:r>
              <a:rPr lang="en-GB" dirty="0"/>
              <a:t>Lua is a dynamically typed language. There are no type definitions in the language; each value carries its own type.</a:t>
            </a:r>
          </a:p>
          <a:p>
            <a:pPr marL="349250" indent="-171450">
              <a:buFont typeface="Arial" panose="020B0604020202020204" pitchFamily="34" charset="0"/>
              <a:buChar char="•"/>
            </a:pPr>
            <a:endParaRPr lang="en-GB" dirty="0"/>
          </a:p>
          <a:p>
            <a:pPr marL="349250" indent="-171450">
              <a:buFont typeface="Arial" panose="020B0604020202020204" pitchFamily="34" charset="0"/>
              <a:buChar char="•"/>
            </a:pPr>
            <a:r>
              <a:rPr lang="en-GB" dirty="0"/>
              <a:t>Eight basic types in Lua: </a:t>
            </a:r>
            <a:r>
              <a:rPr lang="en-GB" i="1" dirty="0"/>
              <a:t>nil, boolean, number, string, userdata, function, thread, and table.</a:t>
            </a:r>
          </a:p>
          <a:p>
            <a:pPr marL="349250" indent="-171450">
              <a:buFont typeface="Arial" panose="020B0604020202020204" pitchFamily="34" charset="0"/>
              <a:buChar char="•"/>
            </a:pPr>
            <a:endParaRPr lang="en-GB" i="1" dirty="0"/>
          </a:p>
          <a:p>
            <a:pPr marL="349250" indent="-171450">
              <a:buFont typeface="Arial" panose="020B0604020202020204" pitchFamily="34" charset="0"/>
              <a:buChar char="•"/>
            </a:pPr>
            <a:r>
              <a:rPr lang="en-GB" dirty="0"/>
              <a:t>Variables have no predefined types; any variable may contain values of any type-</a:t>
            </a:r>
          </a:p>
          <a:p>
            <a:pPr marL="177800" indent="0">
              <a:buNone/>
            </a:pPr>
            <a:endParaRPr lang="en-GB" i="1" dirty="0"/>
          </a:p>
          <a:p>
            <a:pPr marL="177800" indent="0">
              <a:buNone/>
            </a:pPr>
            <a:endParaRPr lang="en-GB" i="1" dirty="0"/>
          </a:p>
          <a:p>
            <a:pPr marL="177800" indent="0">
              <a:buNone/>
            </a:pPr>
            <a:endParaRPr lang="en-GB" i="1" dirty="0"/>
          </a:p>
          <a:p>
            <a:pPr marL="177800" indent="0">
              <a:buNone/>
            </a:pPr>
            <a:endParaRPr lang="en-GB" i="1" dirty="0"/>
          </a:p>
          <a:p>
            <a:pPr marL="177800" indent="0">
              <a:buNone/>
            </a:pPr>
            <a:endParaRPr lang="en-GB" i="1" dirty="0"/>
          </a:p>
          <a:p>
            <a:pPr marL="177800" indent="0">
              <a:buNone/>
            </a:pPr>
            <a:endParaRPr lang="en-GB" i="1" dirty="0"/>
          </a:p>
          <a:p>
            <a:pPr marL="177800" indent="0">
              <a:buNone/>
            </a:pPr>
            <a:endParaRPr lang="en-GB" i="1" dirty="0"/>
          </a:p>
          <a:p>
            <a:pPr marL="177800" indent="0">
              <a:buNone/>
            </a:pPr>
            <a:endParaRPr lang="en-GB" i="1" dirty="0"/>
          </a:p>
          <a:p>
            <a:pPr marL="177800" indent="0">
              <a:buNone/>
            </a:pPr>
            <a:endParaRPr lang="en-GB" i="1" dirty="0"/>
          </a:p>
          <a:p>
            <a:pPr marL="177800" indent="0">
              <a:buNone/>
            </a:pPr>
            <a:endParaRPr lang="en-GB" i="1" dirty="0"/>
          </a:p>
          <a:p>
            <a:pPr marL="177800" indent="0">
              <a:buNone/>
            </a:pPr>
            <a:endParaRPr lang="en-GB" i="1" dirty="0"/>
          </a:p>
          <a:p>
            <a:pPr marL="177800" indent="0">
              <a:buNone/>
            </a:pPr>
            <a:r>
              <a:rPr lang="en-GB" i="1" dirty="0"/>
              <a:t>Notice the last two lines: Functions are first-class values in Lua; so, we can manipulate them like any other value. </a:t>
            </a:r>
          </a:p>
          <a:p>
            <a:pPr marL="177800" indent="0">
              <a:buNone/>
            </a:pPr>
            <a:endParaRPr lang="en-GB" i="1" dirty="0"/>
          </a:p>
          <a:p>
            <a:pPr marL="177800" indent="0">
              <a:buNone/>
            </a:pPr>
            <a:endParaRPr lang="en-GB" i="1" dirty="0"/>
          </a:p>
          <a:p>
            <a:pPr marL="177800" indent="0">
              <a:buNone/>
            </a:pPr>
            <a:endParaRPr lang="en-GB" i="1" dirty="0"/>
          </a:p>
        </p:txBody>
      </p:sp>
      <p:sp>
        <p:nvSpPr>
          <p:cNvPr id="3" name="Titolo 2">
            <a:extLst>
              <a:ext uri="{FF2B5EF4-FFF2-40B4-BE49-F238E27FC236}">
                <a16:creationId xmlns:a16="http://schemas.microsoft.com/office/drawing/2014/main" id="{22AA5C95-E701-4F4C-BD63-2C8C3955DD11}"/>
              </a:ext>
            </a:extLst>
          </p:cNvPr>
          <p:cNvSpPr>
            <a:spLocks noGrp="1"/>
          </p:cNvSpPr>
          <p:nvPr>
            <p:ph type="ctrTitle"/>
          </p:nvPr>
        </p:nvSpPr>
        <p:spPr/>
        <p:txBody>
          <a:bodyPr/>
          <a:lstStyle/>
          <a:p>
            <a:r>
              <a:rPr lang="en-GB" dirty="0"/>
              <a:t> Types and Values</a:t>
            </a:r>
          </a:p>
        </p:txBody>
      </p:sp>
      <p:pic>
        <p:nvPicPr>
          <p:cNvPr id="5" name="Immagine 4" descr="Immagine che contiene testo&#10;&#10;Descrizione generata automaticamente">
            <a:extLst>
              <a:ext uri="{FF2B5EF4-FFF2-40B4-BE49-F238E27FC236}">
                <a16:creationId xmlns:a16="http://schemas.microsoft.com/office/drawing/2014/main" id="{F521F567-4BB9-4127-A1A3-1388A2D9DD9D}"/>
              </a:ext>
            </a:extLst>
          </p:cNvPr>
          <p:cNvPicPr>
            <a:picLocks noChangeAspect="1"/>
          </p:cNvPicPr>
          <p:nvPr/>
        </p:nvPicPr>
        <p:blipFill>
          <a:blip r:embed="rId2"/>
          <a:stretch>
            <a:fillRect/>
          </a:stretch>
        </p:blipFill>
        <p:spPr>
          <a:xfrm>
            <a:off x="-290459" y="1698296"/>
            <a:ext cx="5379484" cy="3372522"/>
          </a:xfrm>
          <a:prstGeom prst="rect">
            <a:avLst/>
          </a:prstGeom>
        </p:spPr>
      </p:pic>
      <p:pic>
        <p:nvPicPr>
          <p:cNvPr id="8" name="Immagine 7" descr="Immagine che contiene testo&#10;&#10;Descrizione generata automaticamente">
            <a:extLst>
              <a:ext uri="{FF2B5EF4-FFF2-40B4-BE49-F238E27FC236}">
                <a16:creationId xmlns:a16="http://schemas.microsoft.com/office/drawing/2014/main" id="{6A2FFFA7-9D1B-4E4E-904F-FB2950ABA63C}"/>
              </a:ext>
            </a:extLst>
          </p:cNvPr>
          <p:cNvPicPr>
            <a:picLocks noChangeAspect="1"/>
          </p:cNvPicPr>
          <p:nvPr/>
        </p:nvPicPr>
        <p:blipFill>
          <a:blip r:embed="rId3"/>
          <a:stretch>
            <a:fillRect/>
          </a:stretch>
        </p:blipFill>
        <p:spPr>
          <a:xfrm>
            <a:off x="4089656" y="1949887"/>
            <a:ext cx="5386613" cy="2869340"/>
          </a:xfrm>
          <a:prstGeom prst="rect">
            <a:avLst/>
          </a:prstGeom>
        </p:spPr>
      </p:pic>
    </p:spTree>
    <p:extLst>
      <p:ext uri="{BB962C8B-B14F-4D97-AF65-F5344CB8AC3E}">
        <p14:creationId xmlns:p14="http://schemas.microsoft.com/office/powerpoint/2010/main" val="3702788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3884441F-8E5A-49CE-8ECE-A04DD1794256}"/>
              </a:ext>
            </a:extLst>
          </p:cNvPr>
          <p:cNvSpPr>
            <a:spLocks noGrp="1"/>
          </p:cNvSpPr>
          <p:nvPr>
            <p:ph type="body" idx="1"/>
          </p:nvPr>
        </p:nvSpPr>
        <p:spPr/>
        <p:txBody>
          <a:bodyPr/>
          <a:lstStyle/>
          <a:p>
            <a:pPr marL="177800" indent="0">
              <a:buNone/>
            </a:pPr>
            <a:r>
              <a:rPr lang="en-GB" dirty="0"/>
              <a:t>The table type implements associative arrays. An associative array is an array that can be indexed not only with numbers, but also with strings or any other value of the language, except nil.</a:t>
            </a:r>
          </a:p>
          <a:p>
            <a:pPr marL="177800" indent="0">
              <a:buNone/>
            </a:pPr>
            <a:endParaRPr lang="en-GB" dirty="0"/>
          </a:p>
          <a:p>
            <a:pPr marL="177800" indent="0">
              <a:buNone/>
            </a:pPr>
            <a:r>
              <a:rPr lang="en-GB" dirty="0"/>
              <a:t>Tables are the main (in fact, the only) data structuring mechanism in Lua, and a powerful one.</a:t>
            </a:r>
          </a:p>
          <a:p>
            <a:pPr marL="177800" indent="0">
              <a:buNone/>
            </a:pPr>
            <a:r>
              <a:rPr lang="en-GB" dirty="0"/>
              <a:t>They are used to: </a:t>
            </a:r>
          </a:p>
          <a:p>
            <a:pPr marL="349250" indent="-171450">
              <a:buFont typeface="Arial" panose="020B0604020202020204" pitchFamily="34" charset="0"/>
              <a:buChar char="•"/>
            </a:pPr>
            <a:r>
              <a:rPr lang="en-GB" dirty="0"/>
              <a:t>Represent ordinary arrays</a:t>
            </a:r>
          </a:p>
          <a:p>
            <a:pPr marL="349250" indent="-171450">
              <a:buFont typeface="Arial" panose="020B0604020202020204" pitchFamily="34" charset="0"/>
              <a:buChar char="•"/>
            </a:pPr>
            <a:r>
              <a:rPr lang="en-GB" dirty="0"/>
              <a:t>Symbol tables</a:t>
            </a:r>
          </a:p>
          <a:p>
            <a:pPr marL="349250" indent="-171450">
              <a:buFont typeface="Arial" panose="020B0604020202020204" pitchFamily="34" charset="0"/>
              <a:buChar char="•"/>
            </a:pPr>
            <a:r>
              <a:rPr lang="en-GB" dirty="0"/>
              <a:t>Sets</a:t>
            </a:r>
          </a:p>
          <a:p>
            <a:pPr marL="349250" indent="-171450">
              <a:buFont typeface="Arial" panose="020B0604020202020204" pitchFamily="34" charset="0"/>
              <a:buChar char="•"/>
            </a:pPr>
            <a:r>
              <a:rPr lang="en-GB" dirty="0"/>
              <a:t>Records</a:t>
            </a:r>
          </a:p>
          <a:p>
            <a:pPr marL="349250" indent="-171450">
              <a:buFont typeface="Arial" panose="020B0604020202020204" pitchFamily="34" charset="0"/>
              <a:buChar char="•"/>
            </a:pPr>
            <a:r>
              <a:rPr lang="en-GB" dirty="0"/>
              <a:t>Queues</a:t>
            </a:r>
          </a:p>
          <a:p>
            <a:pPr marL="349250" indent="-171450">
              <a:buFont typeface="Arial" panose="020B0604020202020204" pitchFamily="34" charset="0"/>
              <a:buChar char="•"/>
            </a:pPr>
            <a:r>
              <a:rPr lang="en-GB" dirty="0"/>
              <a:t>Many other data structures.</a:t>
            </a:r>
          </a:p>
          <a:p>
            <a:pPr marL="349250" indent="-171450">
              <a:buFont typeface="Arial" panose="020B0604020202020204" pitchFamily="34" charset="0"/>
              <a:buChar char="•"/>
            </a:pPr>
            <a:endParaRPr lang="en-GB" dirty="0"/>
          </a:p>
          <a:p>
            <a:pPr marL="349250" indent="-171450">
              <a:buFont typeface="Arial" panose="020B0604020202020204" pitchFamily="34" charset="0"/>
              <a:buChar char="•"/>
            </a:pPr>
            <a:endParaRPr lang="en-GB" dirty="0"/>
          </a:p>
          <a:p>
            <a:pPr marL="349250" indent="-171450">
              <a:buFont typeface="Arial" panose="020B0604020202020204" pitchFamily="34" charset="0"/>
              <a:buChar char="•"/>
            </a:pPr>
            <a:endParaRPr lang="en-GB" dirty="0"/>
          </a:p>
          <a:p>
            <a:pPr marL="349250" indent="-171450">
              <a:buFont typeface="Arial" panose="020B0604020202020204" pitchFamily="34" charset="0"/>
              <a:buChar char="•"/>
            </a:pPr>
            <a:endParaRPr lang="en-GB" dirty="0"/>
          </a:p>
          <a:p>
            <a:pPr marL="349250" indent="-171450">
              <a:buFont typeface="Arial" panose="020B0604020202020204" pitchFamily="34" charset="0"/>
              <a:buChar char="•"/>
            </a:pPr>
            <a:endParaRPr lang="en-GB" dirty="0"/>
          </a:p>
          <a:p>
            <a:pPr marL="177800" indent="0">
              <a:buNone/>
            </a:pPr>
            <a:endParaRPr lang="en-GB" dirty="0"/>
          </a:p>
          <a:p>
            <a:pPr marL="177800" indent="0">
              <a:buNone/>
            </a:pPr>
            <a:r>
              <a:rPr lang="en-GB" dirty="0"/>
              <a:t>Tables in Lua are neither values nor variables; they are objects. Same concept of </a:t>
            </a:r>
            <a:r>
              <a:rPr lang="en-GB" dirty="0" err="1"/>
              <a:t>Hava</a:t>
            </a: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a:p>
            <a:pPr marL="177800" indent="0">
              <a:buNone/>
            </a:pPr>
            <a:endParaRPr lang="en-GB" dirty="0"/>
          </a:p>
        </p:txBody>
      </p:sp>
      <p:sp>
        <p:nvSpPr>
          <p:cNvPr id="3" name="Titolo 2">
            <a:extLst>
              <a:ext uri="{FF2B5EF4-FFF2-40B4-BE49-F238E27FC236}">
                <a16:creationId xmlns:a16="http://schemas.microsoft.com/office/drawing/2014/main" id="{CD846786-2044-45F0-B585-7537162C5CBB}"/>
              </a:ext>
            </a:extLst>
          </p:cNvPr>
          <p:cNvSpPr>
            <a:spLocks noGrp="1"/>
          </p:cNvSpPr>
          <p:nvPr>
            <p:ph type="ctrTitle"/>
          </p:nvPr>
        </p:nvSpPr>
        <p:spPr/>
        <p:txBody>
          <a:bodyPr/>
          <a:lstStyle/>
          <a:p>
            <a:r>
              <a:rPr lang="en-GB" dirty="0"/>
              <a:t>Tables</a:t>
            </a:r>
          </a:p>
        </p:txBody>
      </p:sp>
      <p:pic>
        <p:nvPicPr>
          <p:cNvPr id="5" name="Immagine 4" descr="Immagine che contiene testo&#10;&#10;Descrizione generata automaticamente">
            <a:extLst>
              <a:ext uri="{FF2B5EF4-FFF2-40B4-BE49-F238E27FC236}">
                <a16:creationId xmlns:a16="http://schemas.microsoft.com/office/drawing/2014/main" id="{F554C9F5-485B-4886-AFAF-A66923429148}"/>
              </a:ext>
            </a:extLst>
          </p:cNvPr>
          <p:cNvPicPr>
            <a:picLocks noChangeAspect="1"/>
          </p:cNvPicPr>
          <p:nvPr/>
        </p:nvPicPr>
        <p:blipFill>
          <a:blip r:embed="rId2"/>
          <a:stretch>
            <a:fillRect/>
          </a:stretch>
        </p:blipFill>
        <p:spPr>
          <a:xfrm>
            <a:off x="2673273" y="1587796"/>
            <a:ext cx="6919200" cy="3680853"/>
          </a:xfrm>
          <a:prstGeom prst="rect">
            <a:avLst/>
          </a:prstGeom>
        </p:spPr>
      </p:pic>
    </p:spTree>
    <p:extLst>
      <p:ext uri="{BB962C8B-B14F-4D97-AF65-F5344CB8AC3E}">
        <p14:creationId xmlns:p14="http://schemas.microsoft.com/office/powerpoint/2010/main" val="3223875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99F6DE28-287C-4BEC-99C7-475A4830C3D9}"/>
              </a:ext>
            </a:extLst>
          </p:cNvPr>
          <p:cNvSpPr>
            <a:spLocks noGrp="1"/>
          </p:cNvSpPr>
          <p:nvPr>
            <p:ph type="body" idx="1"/>
          </p:nvPr>
        </p:nvSpPr>
        <p:spPr/>
        <p:txBody>
          <a:bodyPr/>
          <a:lstStyle/>
          <a:p>
            <a:pPr marL="177800" indent="0">
              <a:buNone/>
            </a:pPr>
            <a:r>
              <a:rPr lang="en-GB" dirty="0"/>
              <a:t>Functions are first-class values in Lua. That means that functions can be stored in variables, passed as arguments to other functions, and returned as results.</a:t>
            </a:r>
          </a:p>
          <a:p>
            <a:pPr marL="177800" indent="0">
              <a:buNone/>
            </a:pPr>
            <a:endParaRPr lang="en-GB" dirty="0"/>
          </a:p>
          <a:p>
            <a:pPr marL="177800" indent="0">
              <a:buNone/>
            </a:pPr>
            <a:r>
              <a:rPr lang="en-GB" dirty="0"/>
              <a:t>Lua can call functions written in Lua and functions written in C. All the standard library in Lua is written in C. Application programs may define other functions in C.</a:t>
            </a:r>
          </a:p>
        </p:txBody>
      </p:sp>
      <p:sp>
        <p:nvSpPr>
          <p:cNvPr id="3" name="Titolo 2">
            <a:extLst>
              <a:ext uri="{FF2B5EF4-FFF2-40B4-BE49-F238E27FC236}">
                <a16:creationId xmlns:a16="http://schemas.microsoft.com/office/drawing/2014/main" id="{D53548C9-C0A3-4E61-B745-F9B1C58CEA7D}"/>
              </a:ext>
            </a:extLst>
          </p:cNvPr>
          <p:cNvSpPr>
            <a:spLocks noGrp="1"/>
          </p:cNvSpPr>
          <p:nvPr>
            <p:ph type="ctrTitle"/>
          </p:nvPr>
        </p:nvSpPr>
        <p:spPr/>
        <p:txBody>
          <a:bodyPr/>
          <a:lstStyle/>
          <a:p>
            <a:r>
              <a:rPr lang="en-GB" dirty="0"/>
              <a:t>Functions</a:t>
            </a:r>
          </a:p>
        </p:txBody>
      </p:sp>
      <p:pic>
        <p:nvPicPr>
          <p:cNvPr id="5" name="Immagine 4" descr="Immagine che contiene testo&#10;&#10;Descrizione generata automaticamente">
            <a:extLst>
              <a:ext uri="{FF2B5EF4-FFF2-40B4-BE49-F238E27FC236}">
                <a16:creationId xmlns:a16="http://schemas.microsoft.com/office/drawing/2014/main" id="{99570585-B9B4-4429-8169-333BA31200FC}"/>
              </a:ext>
            </a:extLst>
          </p:cNvPr>
          <p:cNvPicPr>
            <a:picLocks noChangeAspect="1"/>
          </p:cNvPicPr>
          <p:nvPr/>
        </p:nvPicPr>
        <p:blipFill>
          <a:blip r:embed="rId2"/>
          <a:stretch>
            <a:fillRect/>
          </a:stretch>
        </p:blipFill>
        <p:spPr>
          <a:xfrm>
            <a:off x="2044489" y="2090400"/>
            <a:ext cx="5296025" cy="3059621"/>
          </a:xfrm>
          <a:prstGeom prst="rect">
            <a:avLst/>
          </a:prstGeom>
        </p:spPr>
      </p:pic>
    </p:spTree>
    <p:extLst>
      <p:ext uri="{BB962C8B-B14F-4D97-AF65-F5344CB8AC3E}">
        <p14:creationId xmlns:p14="http://schemas.microsoft.com/office/powerpoint/2010/main" val="3182249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5D0720FA-78C2-452A-BF08-D2DFDE836FA3}"/>
              </a:ext>
            </a:extLst>
          </p:cNvPr>
          <p:cNvSpPr>
            <a:spLocks noGrp="1"/>
          </p:cNvSpPr>
          <p:nvPr>
            <p:ph type="body" idx="1"/>
          </p:nvPr>
        </p:nvSpPr>
        <p:spPr>
          <a:xfrm>
            <a:off x="165954" y="988540"/>
            <a:ext cx="4199190" cy="3246840"/>
          </a:xfrm>
        </p:spPr>
        <p:txBody>
          <a:bodyPr/>
          <a:lstStyle/>
          <a:p>
            <a:pPr marL="177800" indent="0">
              <a:buNone/>
            </a:pPr>
            <a:r>
              <a:rPr lang="en-GB" dirty="0"/>
              <a:t>Functions written in Lua also can return multiple results, by listing them all after the return keyword.</a:t>
            </a:r>
          </a:p>
        </p:txBody>
      </p:sp>
      <p:sp>
        <p:nvSpPr>
          <p:cNvPr id="3" name="Titolo 2">
            <a:extLst>
              <a:ext uri="{FF2B5EF4-FFF2-40B4-BE49-F238E27FC236}">
                <a16:creationId xmlns:a16="http://schemas.microsoft.com/office/drawing/2014/main" id="{1F2BD314-1614-4E03-AE20-EEB297140E67}"/>
              </a:ext>
            </a:extLst>
          </p:cNvPr>
          <p:cNvSpPr>
            <a:spLocks noGrp="1"/>
          </p:cNvSpPr>
          <p:nvPr>
            <p:ph type="ctrTitle"/>
          </p:nvPr>
        </p:nvSpPr>
        <p:spPr>
          <a:xfrm>
            <a:off x="613733" y="110580"/>
            <a:ext cx="7610950" cy="946200"/>
          </a:xfrm>
        </p:spPr>
        <p:txBody>
          <a:bodyPr/>
          <a:lstStyle/>
          <a:p>
            <a:r>
              <a:rPr lang="en-GB" dirty="0"/>
              <a:t>Multiple Results - Variable Number of arguments</a:t>
            </a:r>
          </a:p>
        </p:txBody>
      </p:sp>
      <p:pic>
        <p:nvPicPr>
          <p:cNvPr id="5" name="Immagine 4" descr="Immagine che contiene testo&#10;&#10;Descrizione generata automaticamente">
            <a:extLst>
              <a:ext uri="{FF2B5EF4-FFF2-40B4-BE49-F238E27FC236}">
                <a16:creationId xmlns:a16="http://schemas.microsoft.com/office/drawing/2014/main" id="{19DDBDC5-2D1C-4DFB-A9D4-C51F2B106F2F}"/>
              </a:ext>
            </a:extLst>
          </p:cNvPr>
          <p:cNvPicPr>
            <a:picLocks noChangeAspect="1"/>
          </p:cNvPicPr>
          <p:nvPr/>
        </p:nvPicPr>
        <p:blipFill>
          <a:blip r:embed="rId2"/>
          <a:stretch>
            <a:fillRect/>
          </a:stretch>
        </p:blipFill>
        <p:spPr>
          <a:xfrm>
            <a:off x="-315680" y="1056780"/>
            <a:ext cx="4911955" cy="3898099"/>
          </a:xfrm>
          <a:prstGeom prst="rect">
            <a:avLst/>
          </a:prstGeom>
        </p:spPr>
      </p:pic>
      <p:sp>
        <p:nvSpPr>
          <p:cNvPr id="7" name="Segnaposto testo 1">
            <a:extLst>
              <a:ext uri="{FF2B5EF4-FFF2-40B4-BE49-F238E27FC236}">
                <a16:creationId xmlns:a16="http://schemas.microsoft.com/office/drawing/2014/main" id="{B6F587E2-A0C7-4E86-B50C-85BDBD693949}"/>
              </a:ext>
            </a:extLst>
          </p:cNvPr>
          <p:cNvSpPr txBox="1">
            <a:spLocks/>
          </p:cNvSpPr>
          <p:nvPr/>
        </p:nvSpPr>
        <p:spPr>
          <a:xfrm>
            <a:off x="4475479" y="684370"/>
            <a:ext cx="4461925" cy="35510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2060"/>
                </a:solidFill>
                <a:latin typeface="HP Simplified" panose="020B0604020204020204" pitchFamily="34" charset="0"/>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177800" indent="0">
              <a:buFont typeface="Nunito Light"/>
              <a:buNone/>
            </a:pPr>
            <a:r>
              <a:rPr lang="en-GB" dirty="0"/>
              <a:t>The three dots (...) in the parameter list indicate that the function has a variable number of arguments. When this function is called, all its arguments are collected in a single table, which the function accesses as a hidden parameter named arg. Besides those arguments, the </a:t>
            </a:r>
            <a:r>
              <a:rPr lang="en-GB" dirty="0" err="1"/>
              <a:t>arg</a:t>
            </a:r>
            <a:r>
              <a:rPr lang="en-GB" dirty="0"/>
              <a:t> table has an extra field, n, with the actual number of arguments collected.</a:t>
            </a:r>
          </a:p>
        </p:txBody>
      </p:sp>
      <p:pic>
        <p:nvPicPr>
          <p:cNvPr id="10" name="Immagine 9" descr="Immagine che contiene testo&#10;&#10;Descrizione generata automaticamente">
            <a:extLst>
              <a:ext uri="{FF2B5EF4-FFF2-40B4-BE49-F238E27FC236}">
                <a16:creationId xmlns:a16="http://schemas.microsoft.com/office/drawing/2014/main" id="{4DD45FBE-5DE6-40F1-9F60-361AD38444A7}"/>
              </a:ext>
            </a:extLst>
          </p:cNvPr>
          <p:cNvPicPr>
            <a:picLocks noChangeAspect="1"/>
          </p:cNvPicPr>
          <p:nvPr/>
        </p:nvPicPr>
        <p:blipFill>
          <a:blip r:embed="rId3"/>
          <a:stretch>
            <a:fillRect/>
          </a:stretch>
        </p:blipFill>
        <p:spPr>
          <a:xfrm>
            <a:off x="3744207" y="1659006"/>
            <a:ext cx="5740153" cy="3522574"/>
          </a:xfrm>
          <a:prstGeom prst="rect">
            <a:avLst/>
          </a:prstGeom>
        </p:spPr>
      </p:pic>
    </p:spTree>
    <p:extLst>
      <p:ext uri="{BB962C8B-B14F-4D97-AF65-F5344CB8AC3E}">
        <p14:creationId xmlns:p14="http://schemas.microsoft.com/office/powerpoint/2010/main" val="315975629"/>
      </p:ext>
    </p:extLst>
  </p:cSld>
  <p:clrMapOvr>
    <a:masterClrMapping/>
  </p:clrMapOvr>
</p:sld>
</file>

<file path=ppt/theme/theme1.xml><?xml version="1.0" encoding="utf-8"?>
<a:theme xmlns:a="http://schemas.openxmlformats.org/drawingml/2006/main" name="Tech Newsletter XL by Slidesgo">
  <a:themeElements>
    <a:clrScheme name="Simple Light">
      <a:dk1>
        <a:srgbClr val="000000"/>
      </a:dk1>
      <a:lt1>
        <a:srgbClr val="FFFFFF"/>
      </a:lt1>
      <a:dk2>
        <a:srgbClr val="595959"/>
      </a:dk2>
      <a:lt2>
        <a:srgbClr val="EEEEEE"/>
      </a:lt2>
      <a:accent1>
        <a:srgbClr val="F3F3F3"/>
      </a:accent1>
      <a:accent2>
        <a:srgbClr val="D9D9D9"/>
      </a:accent2>
      <a:accent3>
        <a:srgbClr val="B7B7B7"/>
      </a:accent3>
      <a:accent4>
        <a:srgbClr val="999999"/>
      </a:accent4>
      <a:accent5>
        <a:srgbClr val="666666"/>
      </a:accent5>
      <a:accent6>
        <a:srgbClr val="00000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4362</TotalTime>
  <Words>2543</Words>
  <Application>Microsoft Office PowerPoint</Application>
  <PresentationFormat>Presentazione su schermo (16:9)</PresentationFormat>
  <Paragraphs>280</Paragraphs>
  <Slides>36</Slides>
  <Notes>7</Notes>
  <HiddenSlides>0</HiddenSlides>
  <MMClips>0</MMClips>
  <ScaleCrop>false</ScaleCrop>
  <HeadingPairs>
    <vt:vector size="6" baseType="variant">
      <vt:variant>
        <vt:lpstr>Caratteri utilizzati</vt:lpstr>
      </vt:variant>
      <vt:variant>
        <vt:i4>9</vt:i4>
      </vt:variant>
      <vt:variant>
        <vt:lpstr>Tema</vt:lpstr>
      </vt:variant>
      <vt:variant>
        <vt:i4>2</vt:i4>
      </vt:variant>
      <vt:variant>
        <vt:lpstr>Titoli diapositive</vt:lpstr>
      </vt:variant>
      <vt:variant>
        <vt:i4>36</vt:i4>
      </vt:variant>
    </vt:vector>
  </HeadingPairs>
  <TitlesOfParts>
    <vt:vector size="47" baseType="lpstr">
      <vt:lpstr>Proxima Nova</vt:lpstr>
      <vt:lpstr>Roboto Condensed Light</vt:lpstr>
      <vt:lpstr>Nunito Light</vt:lpstr>
      <vt:lpstr>Calibri</vt:lpstr>
      <vt:lpstr>HP Simplified</vt:lpstr>
      <vt:lpstr>Exo 2</vt:lpstr>
      <vt:lpstr>Helvetica</vt:lpstr>
      <vt:lpstr>Proxima Nova Semibold</vt:lpstr>
      <vt:lpstr>Arial</vt:lpstr>
      <vt:lpstr>Tech Newsletter XL by Slidesgo</vt:lpstr>
      <vt:lpstr>Slidesgo Final Pages</vt:lpstr>
      <vt:lpstr>LUA  PROGRAMMING LANGUAGE</vt:lpstr>
      <vt:lpstr>HISTORY OF LUA</vt:lpstr>
      <vt:lpstr>Some Uses of Lua: </vt:lpstr>
      <vt:lpstr>Basics of Lua </vt:lpstr>
      <vt:lpstr>Variables </vt:lpstr>
      <vt:lpstr> Types and Values</vt:lpstr>
      <vt:lpstr>Tables</vt:lpstr>
      <vt:lpstr>Functions</vt:lpstr>
      <vt:lpstr>Multiple Results - Variable Number of arguments</vt:lpstr>
      <vt:lpstr>About Functions</vt:lpstr>
      <vt:lpstr>Closures</vt:lpstr>
      <vt:lpstr>Running example FuncClos.lua</vt:lpstr>
      <vt:lpstr>Constructors</vt:lpstr>
      <vt:lpstr>Expressions</vt:lpstr>
      <vt:lpstr>Expressions cond.</vt:lpstr>
      <vt:lpstr>Assignment</vt:lpstr>
      <vt:lpstr>Control Structures</vt:lpstr>
      <vt:lpstr>Numeric for – Generic for</vt:lpstr>
      <vt:lpstr>Iterators</vt:lpstr>
      <vt:lpstr>Running example LoopExample.lua</vt:lpstr>
      <vt:lpstr>The require Function</vt:lpstr>
      <vt:lpstr>Coroutines</vt:lpstr>
      <vt:lpstr>Running Example Coroutines.lua </vt:lpstr>
      <vt:lpstr>Arrays</vt:lpstr>
      <vt:lpstr>Matrices </vt:lpstr>
      <vt:lpstr>Is this way of defining matrices convinient?</vt:lpstr>
      <vt:lpstr>Linked Lists</vt:lpstr>
      <vt:lpstr>Sets</vt:lpstr>
      <vt:lpstr>Metamethods</vt:lpstr>
      <vt:lpstr>Arithmetic metamethods</vt:lpstr>
      <vt:lpstr>What I Implemented</vt:lpstr>
      <vt:lpstr>References </vt:lpstr>
      <vt:lpstr>Creative process Icons</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LUA  PROGRAMMING LANGUAGE</dc:title>
  <dc:creator>Davide</dc:creator>
  <cp:lastModifiedBy>Davide Perticone</cp:lastModifiedBy>
  <cp:revision>38</cp:revision>
  <dcterms:modified xsi:type="dcterms:W3CDTF">2021-05-27T20:37:01Z</dcterms:modified>
</cp:coreProperties>
</file>